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Default Extension="doc" ContentType="application/msword"/>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33"/>
  </p:notesMasterIdLst>
  <p:handoutMasterIdLst>
    <p:handoutMasterId r:id="rId34"/>
  </p:handoutMasterIdLst>
  <p:sldIdLst>
    <p:sldId id="339" r:id="rId3"/>
    <p:sldId id="383" r:id="rId4"/>
    <p:sldId id="332" r:id="rId5"/>
    <p:sldId id="378" r:id="rId6"/>
    <p:sldId id="388" r:id="rId7"/>
    <p:sldId id="340" r:id="rId8"/>
    <p:sldId id="381" r:id="rId9"/>
    <p:sldId id="344" r:id="rId10"/>
    <p:sldId id="341" r:id="rId11"/>
    <p:sldId id="345" r:id="rId12"/>
    <p:sldId id="349" r:id="rId13"/>
    <p:sldId id="393" r:id="rId14"/>
    <p:sldId id="390" r:id="rId15"/>
    <p:sldId id="391" r:id="rId16"/>
    <p:sldId id="392" r:id="rId17"/>
    <p:sldId id="355" r:id="rId18"/>
    <p:sldId id="354" r:id="rId19"/>
    <p:sldId id="361" r:id="rId20"/>
    <p:sldId id="362" r:id="rId21"/>
    <p:sldId id="386" r:id="rId22"/>
    <p:sldId id="382" r:id="rId23"/>
    <p:sldId id="387" r:id="rId24"/>
    <p:sldId id="385" r:id="rId25"/>
    <p:sldId id="389" r:id="rId26"/>
    <p:sldId id="366" r:id="rId27"/>
    <p:sldId id="350" r:id="rId28"/>
    <p:sldId id="372" r:id="rId29"/>
    <p:sldId id="377" r:id="rId30"/>
    <p:sldId id="358" r:id="rId31"/>
    <p:sldId id="368" r:id="rId32"/>
  </p:sldIdLst>
  <p:sldSz cx="9144000" cy="6858000" type="screen4x3"/>
  <p:notesSz cx="6997700" cy="9271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F93"/>
    <a:srgbClr val="FFFF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23" autoAdjust="0"/>
    <p:restoredTop sz="93778" autoAdjust="0"/>
  </p:normalViewPr>
  <p:slideViewPr>
    <p:cSldViewPr>
      <p:cViewPr>
        <p:scale>
          <a:sx n="110" d="100"/>
          <a:sy n="110" d="100"/>
        </p:scale>
        <p:origin x="162" y="-72"/>
      </p:cViewPr>
      <p:guideLst>
        <p:guide orient="horz" pos="2160"/>
        <p:guide pos="2880"/>
      </p:guideLst>
    </p:cSldViewPr>
  </p:slideViewPr>
  <p:outlineViewPr>
    <p:cViewPr>
      <p:scale>
        <a:sx n="33" d="100"/>
        <a:sy n="33" d="100"/>
      </p:scale>
      <p:origin x="30" y="7044"/>
    </p:cViewPr>
  </p:outlineViewPr>
  <p:notesTextViewPr>
    <p:cViewPr>
      <p:scale>
        <a:sx n="100" d="100"/>
        <a:sy n="100" d="100"/>
      </p:scale>
      <p:origin x="0" y="912"/>
    </p:cViewPr>
  </p:notesTextViewPr>
  <p:sorterViewPr>
    <p:cViewPr>
      <p:scale>
        <a:sx n="66" d="100"/>
        <a:sy n="66" d="100"/>
      </p:scale>
      <p:origin x="0" y="0"/>
    </p:cViewPr>
  </p:sorterViewPr>
  <p:notesViewPr>
    <p:cSldViewPr>
      <p:cViewPr>
        <p:scale>
          <a:sx n="100" d="100"/>
          <a:sy n="100" d="100"/>
        </p:scale>
        <p:origin x="-1506" y="54"/>
      </p:cViewPr>
      <p:guideLst>
        <p:guide orient="horz" pos="2920"/>
        <p:guide pos="22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pPr>
              <a:defRPr/>
            </a:pPr>
            <a:fld id="{6F732D7C-EAA4-4220-86BC-6F5A7EEEA525}" type="datetimeFigureOut">
              <a:rPr lang="en-US"/>
              <a:pPr>
                <a:defRPr/>
              </a:pPr>
              <a:t>11/3/2010</a:t>
            </a:fld>
            <a:endParaRPr lang="en-US" dirty="0"/>
          </a:p>
        </p:txBody>
      </p:sp>
      <p:sp>
        <p:nvSpPr>
          <p:cNvPr id="4" name="Footer Placeholder 3"/>
          <p:cNvSpPr>
            <a:spLocks noGrp="1"/>
          </p:cNvSpPr>
          <p:nvPr>
            <p:ph type="ftr" sz="quarter" idx="2"/>
          </p:nvPr>
        </p:nvSpPr>
        <p:spPr>
          <a:xfrm>
            <a:off x="0" y="8805863"/>
            <a:ext cx="3032125" cy="463550"/>
          </a:xfrm>
          <a:prstGeom prst="rect">
            <a:avLst/>
          </a:prstGeom>
        </p:spPr>
        <p:txBody>
          <a:bodyPr vert="horz" lIns="91440" tIns="45720" rIns="91440" bIns="45720"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63988" y="8805863"/>
            <a:ext cx="3032125" cy="463550"/>
          </a:xfrm>
          <a:prstGeom prst="rect">
            <a:avLst/>
          </a:prstGeom>
        </p:spPr>
        <p:txBody>
          <a:bodyPr vert="horz" lIns="91440" tIns="45720" rIns="91440" bIns="45720" rtlCol="0" anchor="b"/>
          <a:lstStyle>
            <a:lvl1pPr algn="r">
              <a:defRPr sz="1200"/>
            </a:lvl1pPr>
          </a:lstStyle>
          <a:p>
            <a:pPr>
              <a:defRPr/>
            </a:pPr>
            <a:fld id="{E9127921-E88A-4C42-8A3B-E8A21B68B1B0}"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atin typeface="Arial" charset="0"/>
                <a:ea typeface="ＭＳ Ｐゴシック" pitchFamily="48" charset="-128"/>
                <a:cs typeface="+mn-cs"/>
              </a:defRPr>
            </a:lvl1pPr>
          </a:lstStyle>
          <a:p>
            <a:pPr>
              <a:defRPr/>
            </a:pPr>
            <a:endParaRPr lang="en-US" dirty="0"/>
          </a:p>
        </p:txBody>
      </p:sp>
      <p:sp>
        <p:nvSpPr>
          <p:cNvPr id="3" name="Date Placeholder 2"/>
          <p:cNvSpPr>
            <a:spLocks noGrp="1"/>
          </p:cNvSpPr>
          <p:nvPr>
            <p:ph type="dt" idx="1"/>
          </p:nvPr>
        </p:nvSpPr>
        <p:spPr>
          <a:xfrm>
            <a:off x="3963988" y="0"/>
            <a:ext cx="3032125" cy="463550"/>
          </a:xfrm>
          <a:prstGeom prst="rect">
            <a:avLst/>
          </a:prstGeom>
        </p:spPr>
        <p:txBody>
          <a:bodyPr vert="horz" lIns="91440" tIns="45720" rIns="91440" bIns="45720" rtlCol="0"/>
          <a:lstStyle>
            <a:lvl1pPr algn="r">
              <a:defRPr sz="1200">
                <a:latin typeface="Arial" charset="0"/>
                <a:ea typeface="ＭＳ Ｐゴシック" pitchFamily="48" charset="-128"/>
                <a:cs typeface="+mn-cs"/>
              </a:defRPr>
            </a:lvl1pPr>
          </a:lstStyle>
          <a:p>
            <a:pPr>
              <a:defRPr/>
            </a:pPr>
            <a:fld id="{9AD0EFE0-0DC7-4F84-85D6-AE0C13E7C835}" type="datetimeFigureOut">
              <a:rPr lang="en-US"/>
              <a:pPr>
                <a:defRPr/>
              </a:pPr>
              <a:t>11/3/2010</a:t>
            </a:fld>
            <a:endParaRPr lang="en-US" dirty="0"/>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05863"/>
            <a:ext cx="3032125" cy="463550"/>
          </a:xfrm>
          <a:prstGeom prst="rect">
            <a:avLst/>
          </a:prstGeom>
        </p:spPr>
        <p:txBody>
          <a:bodyPr vert="horz" lIns="91440" tIns="45720" rIns="91440" bIns="45720" rtlCol="0" anchor="b"/>
          <a:lstStyle>
            <a:lvl1pPr algn="l">
              <a:defRPr sz="1200">
                <a:latin typeface="Arial" charset="0"/>
                <a:ea typeface="ＭＳ Ｐゴシック" pitchFamily="48" charset="-128"/>
                <a:cs typeface="+mn-cs"/>
              </a:defRPr>
            </a:lvl1pPr>
          </a:lstStyle>
          <a:p>
            <a:pPr>
              <a:defRPr/>
            </a:pPr>
            <a:endParaRPr lang="en-US" dirty="0"/>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91440" tIns="45720" rIns="91440" bIns="45720" rtlCol="0" anchor="b"/>
          <a:lstStyle>
            <a:lvl1pPr algn="r">
              <a:defRPr sz="1200">
                <a:latin typeface="Arial" charset="0"/>
                <a:ea typeface="ＭＳ Ｐゴシック" pitchFamily="48" charset="-128"/>
                <a:cs typeface="+mn-cs"/>
              </a:defRPr>
            </a:lvl1pPr>
          </a:lstStyle>
          <a:p>
            <a:pPr>
              <a:defRPr/>
            </a:pPr>
            <a:fld id="{94345EE6-A4D1-4C13-8A74-488FE4AACFA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t>Thank you all for being here today. </a:t>
            </a:r>
          </a:p>
          <a:p>
            <a:pPr eaLnBrk="1" hangingPunct="1"/>
            <a:endParaRPr lang="en-US" dirty="0" smtClean="0"/>
          </a:p>
          <a:p>
            <a:pPr eaLnBrk="1" hangingPunct="1"/>
            <a:r>
              <a:rPr lang="en-US" dirty="0" smtClean="0"/>
              <a:t>The purpose for today’s event is to bring together stakeholders in California concerned with the growing uncertainty of climatic, oceanic, and weather variables.</a:t>
            </a:r>
          </a:p>
          <a:p>
            <a:pPr eaLnBrk="1" hangingPunct="1"/>
            <a:endParaRPr lang="en-US" dirty="0" smtClean="0"/>
          </a:p>
          <a:p>
            <a:pPr eaLnBrk="1" hangingPunct="1"/>
            <a:r>
              <a:rPr lang="en-US" dirty="0" smtClean="0"/>
              <a:t>It is our hope that we can identify new partnerships and opportunities to improve the status of  safety, economy, and environment in California and across the Nation.</a:t>
            </a:r>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7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F058B1-9E47-4D7A-8DD4-71C9B59D4572}" type="slidenum">
              <a:rPr lang="en-US"/>
              <a:pPr fontAlgn="base">
                <a:spcBef>
                  <a:spcPct val="0"/>
                </a:spcBef>
                <a:spcAft>
                  <a:spcPct val="0"/>
                </a:spcAft>
              </a:pPr>
              <a:t>16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6A4959-2200-42B1-BA73-7E99A6850E8B}" type="slidenum">
              <a:rPr lang="en-US"/>
              <a:pPr fontAlgn="base">
                <a:spcBef>
                  <a:spcPct val="0"/>
                </a:spcBef>
                <a:spcAft>
                  <a:spcPct val="0"/>
                </a:spcAft>
              </a:pPr>
              <a:t>17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6"/>
          <p:cNvSpPr>
            <a:spLocks noGrp="1" noChangeArrowheads="1"/>
          </p:cNvSpPr>
          <p:nvPr>
            <p:ph type="sldNum" sz="quarter"/>
          </p:nvPr>
        </p:nvSpPr>
        <p:spPr>
          <a:noFill/>
        </p:spPr>
        <p:txBody>
          <a:bodyPr/>
          <a:lstStyle/>
          <a:p>
            <a:fld id="{2E32DA1D-8BFB-4EA9-8F39-0B6AA6F878B3}" type="slidenum">
              <a:rPr lang="en-GB"/>
              <a:pPr/>
              <a:t>18</a:t>
            </a:fld>
            <a:endParaRPr lang="en-GB" dirty="0"/>
          </a:p>
        </p:txBody>
      </p:sp>
      <p:sp>
        <p:nvSpPr>
          <p:cNvPr id="51203" name="Text Box 1"/>
          <p:cNvSpPr txBox="1">
            <a:spLocks noChangeArrowheads="1"/>
          </p:cNvSpPr>
          <p:nvPr/>
        </p:nvSpPr>
        <p:spPr bwMode="auto">
          <a:xfrm>
            <a:off x="3962515" y="8807609"/>
            <a:ext cx="3020943" cy="452321"/>
          </a:xfrm>
          <a:prstGeom prst="rect">
            <a:avLst/>
          </a:prstGeom>
          <a:noFill/>
          <a:ln w="9525">
            <a:noFill/>
            <a:round/>
            <a:headEnd/>
            <a:tailEnd/>
          </a:ln>
        </p:spPr>
        <p:txBody>
          <a:bodyPr lIns="90035" tIns="46990" rIns="90035" bIns="46990" anchor="b"/>
          <a:lstStyle/>
          <a:p>
            <a:pPr algn="r">
              <a:lnSpc>
                <a:spcPct val="46000"/>
              </a:lnSpc>
              <a:tabLst>
                <a:tab pos="0" algn="l"/>
                <a:tab pos="455554" algn="l"/>
                <a:tab pos="911108" algn="l"/>
                <a:tab pos="1366662" algn="l"/>
                <a:tab pos="1822216" algn="l"/>
                <a:tab pos="2277770" algn="l"/>
                <a:tab pos="2733324" algn="l"/>
                <a:tab pos="3188879" algn="l"/>
                <a:tab pos="3644433" algn="l"/>
                <a:tab pos="4099987" algn="l"/>
                <a:tab pos="4555541" algn="l"/>
                <a:tab pos="5011095" algn="l"/>
                <a:tab pos="5466649" algn="l"/>
                <a:tab pos="5922203" algn="l"/>
                <a:tab pos="6377757" algn="l"/>
                <a:tab pos="6833311" algn="l"/>
                <a:tab pos="7288865" algn="l"/>
                <a:tab pos="7744419" algn="l"/>
                <a:tab pos="8199973" algn="l"/>
                <a:tab pos="8655528" algn="l"/>
                <a:tab pos="9111082" algn="l"/>
              </a:tabLst>
            </a:pPr>
            <a:fld id="{6B269D63-3528-4583-970A-8DF5CC7A554E}" type="slidenum">
              <a:rPr lang="en-GB" sz="1200">
                <a:solidFill>
                  <a:srgbClr val="000000"/>
                </a:solidFill>
                <a:latin typeface="Times New Roman" pitchFamily="16" charset="0"/>
                <a:ea typeface="msgothic" charset="0"/>
                <a:cs typeface="msgothic" charset="0"/>
              </a:rPr>
              <a:pPr algn="r">
                <a:lnSpc>
                  <a:spcPct val="46000"/>
                </a:lnSpc>
                <a:tabLst>
                  <a:tab pos="0" algn="l"/>
                  <a:tab pos="455554" algn="l"/>
                  <a:tab pos="911108" algn="l"/>
                  <a:tab pos="1366662" algn="l"/>
                  <a:tab pos="1822216" algn="l"/>
                  <a:tab pos="2277770" algn="l"/>
                  <a:tab pos="2733324" algn="l"/>
                  <a:tab pos="3188879" algn="l"/>
                  <a:tab pos="3644433" algn="l"/>
                  <a:tab pos="4099987" algn="l"/>
                  <a:tab pos="4555541" algn="l"/>
                  <a:tab pos="5011095" algn="l"/>
                  <a:tab pos="5466649" algn="l"/>
                  <a:tab pos="5922203" algn="l"/>
                  <a:tab pos="6377757" algn="l"/>
                  <a:tab pos="6833311" algn="l"/>
                  <a:tab pos="7288865" algn="l"/>
                  <a:tab pos="7744419" algn="l"/>
                  <a:tab pos="8199973" algn="l"/>
                  <a:tab pos="8655528" algn="l"/>
                  <a:tab pos="9111082" algn="l"/>
                </a:tabLst>
              </a:pPr>
              <a:t>18</a:t>
            </a:fld>
            <a:endParaRPr lang="en-GB" sz="1200" dirty="0">
              <a:solidFill>
                <a:srgbClr val="000000"/>
              </a:solidFill>
              <a:latin typeface="Times New Roman" pitchFamily="16" charset="0"/>
              <a:ea typeface="msgothic" charset="0"/>
              <a:cs typeface="msgothic" charset="0"/>
            </a:endParaRPr>
          </a:p>
        </p:txBody>
      </p:sp>
      <p:sp>
        <p:nvSpPr>
          <p:cNvPr id="51204" name="Text Box 2"/>
          <p:cNvSpPr txBox="1">
            <a:spLocks noChangeArrowheads="1"/>
          </p:cNvSpPr>
          <p:nvPr/>
        </p:nvSpPr>
        <p:spPr bwMode="auto">
          <a:xfrm>
            <a:off x="0" y="8807609"/>
            <a:ext cx="3019360" cy="452321"/>
          </a:xfrm>
          <a:prstGeom prst="rect">
            <a:avLst/>
          </a:prstGeom>
          <a:noFill/>
          <a:ln w="9525">
            <a:noFill/>
            <a:round/>
            <a:headEnd/>
            <a:tailEnd/>
          </a:ln>
        </p:spPr>
        <p:txBody>
          <a:bodyPr lIns="90035" tIns="46990" rIns="90035" bIns="46990" anchor="b"/>
          <a:lstStyle/>
          <a:p>
            <a:pPr>
              <a:lnSpc>
                <a:spcPct val="46000"/>
              </a:lnSpc>
              <a:tabLst>
                <a:tab pos="0" algn="l"/>
                <a:tab pos="455554" algn="l"/>
                <a:tab pos="911108" algn="l"/>
                <a:tab pos="1366662" algn="l"/>
                <a:tab pos="1822216" algn="l"/>
                <a:tab pos="2277770" algn="l"/>
                <a:tab pos="2733324" algn="l"/>
                <a:tab pos="3188879" algn="l"/>
                <a:tab pos="3644433" algn="l"/>
                <a:tab pos="4099987" algn="l"/>
                <a:tab pos="4555541" algn="l"/>
                <a:tab pos="5011095" algn="l"/>
                <a:tab pos="5466649" algn="l"/>
                <a:tab pos="5922203" algn="l"/>
                <a:tab pos="6377757" algn="l"/>
                <a:tab pos="6833311" algn="l"/>
                <a:tab pos="7288865" algn="l"/>
                <a:tab pos="7744419" algn="l"/>
                <a:tab pos="8199973" algn="l"/>
                <a:tab pos="8655528" algn="l"/>
                <a:tab pos="9111082" algn="l"/>
              </a:tabLst>
            </a:pPr>
            <a:endParaRPr lang="en-US" sz="1200" dirty="0">
              <a:solidFill>
                <a:srgbClr val="000000"/>
              </a:solidFill>
              <a:latin typeface="Times New Roman" pitchFamily="16" charset="0"/>
              <a:ea typeface="msgothic" charset="0"/>
              <a:cs typeface="msgothic" charset="0"/>
            </a:endParaRPr>
          </a:p>
        </p:txBody>
      </p:sp>
      <p:sp>
        <p:nvSpPr>
          <p:cNvPr id="51205" name="Text Box 3"/>
          <p:cNvSpPr txBox="1">
            <a:spLocks noChangeArrowheads="1"/>
          </p:cNvSpPr>
          <p:nvPr/>
        </p:nvSpPr>
        <p:spPr bwMode="auto">
          <a:xfrm>
            <a:off x="0" y="0"/>
            <a:ext cx="3019360" cy="463392"/>
          </a:xfrm>
          <a:prstGeom prst="rect">
            <a:avLst/>
          </a:prstGeom>
          <a:noFill/>
          <a:ln w="9525">
            <a:noFill/>
            <a:round/>
            <a:headEnd/>
            <a:tailEnd/>
          </a:ln>
        </p:spPr>
        <p:txBody>
          <a:bodyPr lIns="90035" tIns="46990" rIns="90035" bIns="46990"/>
          <a:lstStyle/>
          <a:p>
            <a:pPr>
              <a:lnSpc>
                <a:spcPct val="46000"/>
              </a:lnSpc>
              <a:tabLst>
                <a:tab pos="0" algn="l"/>
                <a:tab pos="455554" algn="l"/>
                <a:tab pos="911108" algn="l"/>
                <a:tab pos="1366662" algn="l"/>
                <a:tab pos="1822216" algn="l"/>
                <a:tab pos="2277770" algn="l"/>
                <a:tab pos="2733324" algn="l"/>
                <a:tab pos="3188879" algn="l"/>
                <a:tab pos="3644433" algn="l"/>
                <a:tab pos="4099987" algn="l"/>
                <a:tab pos="4555541" algn="l"/>
                <a:tab pos="5011095" algn="l"/>
                <a:tab pos="5466649" algn="l"/>
                <a:tab pos="5922203" algn="l"/>
                <a:tab pos="6377757" algn="l"/>
                <a:tab pos="6833311" algn="l"/>
                <a:tab pos="7288865" algn="l"/>
                <a:tab pos="7744419" algn="l"/>
                <a:tab pos="8199973" algn="l"/>
                <a:tab pos="8655528" algn="l"/>
                <a:tab pos="9111082" algn="l"/>
              </a:tabLst>
            </a:pPr>
            <a:endParaRPr lang="en-US" sz="1200" dirty="0">
              <a:solidFill>
                <a:srgbClr val="000000"/>
              </a:solidFill>
              <a:latin typeface="Times New Roman" pitchFamily="16" charset="0"/>
              <a:ea typeface="msgothic" charset="0"/>
              <a:cs typeface="msgothic" charset="0"/>
            </a:endParaRPr>
          </a:p>
        </p:txBody>
      </p:sp>
      <p:sp>
        <p:nvSpPr>
          <p:cNvPr id="51206" name="Text Box 4"/>
          <p:cNvSpPr txBox="1">
            <a:spLocks noChangeArrowheads="1"/>
          </p:cNvSpPr>
          <p:nvPr/>
        </p:nvSpPr>
        <p:spPr bwMode="auto">
          <a:xfrm>
            <a:off x="3962515" y="0"/>
            <a:ext cx="3020943" cy="463392"/>
          </a:xfrm>
          <a:prstGeom prst="rect">
            <a:avLst/>
          </a:prstGeom>
          <a:noFill/>
          <a:ln w="9525">
            <a:noFill/>
            <a:round/>
            <a:headEnd/>
            <a:tailEnd/>
          </a:ln>
        </p:spPr>
        <p:txBody>
          <a:bodyPr lIns="90035" tIns="46990" rIns="90035" bIns="46990"/>
          <a:lstStyle/>
          <a:p>
            <a:pPr algn="r">
              <a:lnSpc>
                <a:spcPct val="46000"/>
              </a:lnSpc>
              <a:tabLst>
                <a:tab pos="0" algn="l"/>
                <a:tab pos="455554" algn="l"/>
                <a:tab pos="911108" algn="l"/>
                <a:tab pos="1366662" algn="l"/>
                <a:tab pos="1822216" algn="l"/>
                <a:tab pos="2277770" algn="l"/>
                <a:tab pos="2733324" algn="l"/>
                <a:tab pos="3188879" algn="l"/>
                <a:tab pos="3644433" algn="l"/>
                <a:tab pos="4099987" algn="l"/>
                <a:tab pos="4555541" algn="l"/>
                <a:tab pos="5011095" algn="l"/>
                <a:tab pos="5466649" algn="l"/>
                <a:tab pos="5922203" algn="l"/>
                <a:tab pos="6377757" algn="l"/>
                <a:tab pos="6833311" algn="l"/>
                <a:tab pos="7288865" algn="l"/>
                <a:tab pos="7744419" algn="l"/>
                <a:tab pos="8199973" algn="l"/>
                <a:tab pos="8655528" algn="l"/>
                <a:tab pos="9111082" algn="l"/>
              </a:tabLst>
            </a:pPr>
            <a:endParaRPr lang="en-US" sz="1200" dirty="0">
              <a:solidFill>
                <a:srgbClr val="000000"/>
              </a:solidFill>
              <a:latin typeface="Times New Roman" pitchFamily="16" charset="0"/>
              <a:ea typeface="msgothic" charset="0"/>
              <a:cs typeface="msgothic" charset="0"/>
            </a:endParaRPr>
          </a:p>
        </p:txBody>
      </p:sp>
      <p:sp>
        <p:nvSpPr>
          <p:cNvPr id="51207" name="Text Box 5"/>
          <p:cNvSpPr txBox="1">
            <a:spLocks noChangeArrowheads="1"/>
          </p:cNvSpPr>
          <p:nvPr/>
        </p:nvSpPr>
        <p:spPr bwMode="auto">
          <a:xfrm>
            <a:off x="1128304" y="695879"/>
            <a:ext cx="4741092" cy="3476230"/>
          </a:xfrm>
          <a:prstGeom prst="rect">
            <a:avLst/>
          </a:prstGeom>
          <a:solidFill>
            <a:srgbClr val="FFFFFF"/>
          </a:solidFill>
          <a:ln w="9360">
            <a:solidFill>
              <a:srgbClr val="000000"/>
            </a:solidFill>
            <a:miter lim="800000"/>
            <a:headEnd/>
            <a:tailEnd/>
          </a:ln>
        </p:spPr>
        <p:txBody>
          <a:bodyPr wrap="none" lIns="91111" tIns="45555" rIns="91111" bIns="45555" anchor="ctr"/>
          <a:lstStyle/>
          <a:p>
            <a:endParaRPr lang="en-US" dirty="0">
              <a:ea typeface="msgothic" charset="0"/>
              <a:cs typeface="msgothic" charset="0"/>
            </a:endParaRPr>
          </a:p>
        </p:txBody>
      </p:sp>
      <p:sp>
        <p:nvSpPr>
          <p:cNvPr id="51208" name="Rectangle 6"/>
          <p:cNvSpPr txBox="1">
            <a:spLocks noGrp="1" noChangeArrowheads="1"/>
          </p:cNvSpPr>
          <p:nvPr>
            <p:ph type="body"/>
          </p:nvPr>
        </p:nvSpPr>
        <p:spPr>
          <a:xfrm>
            <a:off x="699454" y="4404596"/>
            <a:ext cx="5584551" cy="4170526"/>
          </a:xfrm>
          <a:noFill/>
          <a:ln/>
        </p:spPr>
        <p:txBody>
          <a:bodyPr wrap="none" anchor="ctr"/>
          <a:lstStyle/>
          <a:p>
            <a:endParaRPr lang="en-US" dirty="0" smtClean="0"/>
          </a:p>
        </p:txBody>
      </p:sp>
      <p:sp>
        <p:nvSpPr>
          <p:cNvPr id="51209" name="Text Box 7"/>
          <p:cNvSpPr txBox="1">
            <a:spLocks noChangeArrowheads="1"/>
          </p:cNvSpPr>
          <p:nvPr/>
        </p:nvSpPr>
        <p:spPr bwMode="auto">
          <a:xfrm>
            <a:off x="3962515" y="8807609"/>
            <a:ext cx="3033603" cy="463391"/>
          </a:xfrm>
          <a:prstGeom prst="rect">
            <a:avLst/>
          </a:prstGeom>
          <a:noFill/>
          <a:ln w="9525">
            <a:noFill/>
            <a:round/>
            <a:headEnd/>
            <a:tailEnd/>
          </a:ln>
        </p:spPr>
        <p:txBody>
          <a:bodyPr lIns="90035" tIns="46990" rIns="90035" bIns="46990" anchor="b"/>
          <a:lstStyle/>
          <a:p>
            <a:pPr algn="r">
              <a:lnSpc>
                <a:spcPct val="87000"/>
              </a:lnSpc>
              <a:tabLst>
                <a:tab pos="0" algn="l"/>
                <a:tab pos="455554" algn="l"/>
                <a:tab pos="911108" algn="l"/>
                <a:tab pos="1366662" algn="l"/>
                <a:tab pos="1822216" algn="l"/>
                <a:tab pos="2277770" algn="l"/>
                <a:tab pos="2733324" algn="l"/>
                <a:tab pos="3188879" algn="l"/>
                <a:tab pos="3644433" algn="l"/>
                <a:tab pos="4099987" algn="l"/>
                <a:tab pos="4555541" algn="l"/>
                <a:tab pos="5011095" algn="l"/>
                <a:tab pos="5466649" algn="l"/>
                <a:tab pos="5922203" algn="l"/>
                <a:tab pos="6377757" algn="l"/>
                <a:tab pos="6833311" algn="l"/>
                <a:tab pos="7288865" algn="l"/>
                <a:tab pos="7744419" algn="l"/>
                <a:tab pos="8199973" algn="l"/>
                <a:tab pos="8655528" algn="l"/>
                <a:tab pos="9111082" algn="l"/>
              </a:tabLst>
            </a:pPr>
            <a:fld id="{AC8D7635-9BFC-4AFC-B613-0B2C91CA851B}" type="slidenum">
              <a:rPr lang="en-GB" sz="1200">
                <a:solidFill>
                  <a:srgbClr val="000000"/>
                </a:solidFill>
                <a:latin typeface="Calibri" pitchFamily="32" charset="0"/>
                <a:ea typeface="msgothic" charset="0"/>
                <a:cs typeface="msgothic" charset="0"/>
              </a:rPr>
              <a:pPr algn="r">
                <a:lnSpc>
                  <a:spcPct val="87000"/>
                </a:lnSpc>
                <a:tabLst>
                  <a:tab pos="0" algn="l"/>
                  <a:tab pos="455554" algn="l"/>
                  <a:tab pos="911108" algn="l"/>
                  <a:tab pos="1366662" algn="l"/>
                  <a:tab pos="1822216" algn="l"/>
                  <a:tab pos="2277770" algn="l"/>
                  <a:tab pos="2733324" algn="l"/>
                  <a:tab pos="3188879" algn="l"/>
                  <a:tab pos="3644433" algn="l"/>
                  <a:tab pos="4099987" algn="l"/>
                  <a:tab pos="4555541" algn="l"/>
                  <a:tab pos="5011095" algn="l"/>
                  <a:tab pos="5466649" algn="l"/>
                  <a:tab pos="5922203" algn="l"/>
                  <a:tab pos="6377757" algn="l"/>
                  <a:tab pos="6833311" algn="l"/>
                  <a:tab pos="7288865" algn="l"/>
                  <a:tab pos="7744419" algn="l"/>
                  <a:tab pos="8199973" algn="l"/>
                  <a:tab pos="8655528" algn="l"/>
                  <a:tab pos="9111082" algn="l"/>
                </a:tabLst>
              </a:pPr>
              <a:t>18</a:t>
            </a:fld>
            <a:endParaRPr lang="en-GB" sz="1200" dirty="0">
              <a:solidFill>
                <a:srgbClr val="000000"/>
              </a:solidFill>
              <a:latin typeface="Calibri" pitchFamily="32" charset="0"/>
              <a:ea typeface="msgothic" charset="0"/>
              <a:cs typeface="ms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6"/>
          <p:cNvSpPr>
            <a:spLocks noGrp="1" noChangeArrowheads="1"/>
          </p:cNvSpPr>
          <p:nvPr>
            <p:ph type="sldNum" sz="quarter"/>
          </p:nvPr>
        </p:nvSpPr>
        <p:spPr>
          <a:noFill/>
        </p:spPr>
        <p:txBody>
          <a:bodyPr/>
          <a:lstStyle/>
          <a:p>
            <a:fld id="{5BC2CF31-E974-4F69-A631-D79BE9C109A0}" type="slidenum">
              <a:rPr lang="en-GB"/>
              <a:pPr/>
              <a:t>19</a:t>
            </a:fld>
            <a:endParaRPr lang="en-GB" dirty="0"/>
          </a:p>
        </p:txBody>
      </p:sp>
      <p:sp>
        <p:nvSpPr>
          <p:cNvPr id="53251" name="Text Box 1"/>
          <p:cNvSpPr txBox="1">
            <a:spLocks noChangeArrowheads="1"/>
          </p:cNvSpPr>
          <p:nvPr/>
        </p:nvSpPr>
        <p:spPr bwMode="auto">
          <a:xfrm>
            <a:off x="1174196" y="695878"/>
            <a:ext cx="4635067" cy="3474649"/>
          </a:xfrm>
          <a:prstGeom prst="rect">
            <a:avLst/>
          </a:prstGeom>
          <a:solidFill>
            <a:srgbClr val="FFFFFF"/>
          </a:solidFill>
          <a:ln w="9525">
            <a:solidFill>
              <a:srgbClr val="000000"/>
            </a:solidFill>
            <a:miter lim="800000"/>
            <a:headEnd/>
            <a:tailEnd/>
          </a:ln>
        </p:spPr>
        <p:txBody>
          <a:bodyPr wrap="none" lIns="91111" tIns="45555" rIns="91111" bIns="45555" anchor="ctr"/>
          <a:lstStyle/>
          <a:p>
            <a:endParaRPr lang="en-US" dirty="0">
              <a:ea typeface="msgothic" charset="0"/>
              <a:cs typeface="msgothic" charset="0"/>
            </a:endParaRPr>
          </a:p>
        </p:txBody>
      </p:sp>
      <p:sp>
        <p:nvSpPr>
          <p:cNvPr id="53252" name="Rectangle 2"/>
          <p:cNvSpPr txBox="1">
            <a:spLocks noGrp="1" noChangeArrowheads="1"/>
          </p:cNvSpPr>
          <p:nvPr>
            <p:ph type="body"/>
          </p:nvPr>
        </p:nvSpPr>
        <p:spPr>
          <a:xfrm>
            <a:off x="699454" y="4404596"/>
            <a:ext cx="5584551" cy="4170526"/>
          </a:xfrm>
          <a:noFill/>
          <a:ln/>
        </p:spPr>
        <p:txBody>
          <a:bodyPr wrap="none" anchor="ctr"/>
          <a:lstStyle/>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Long-Range Codar SeaSonde</a:t>
            </a:r>
            <a:r>
              <a:rPr lang="en-US" b="1" dirty="0" smtClean="0">
                <a:cs typeface="Arial" pitchFamily="34" charset="0"/>
              </a:rPr>
              <a:t>® </a:t>
            </a:r>
            <a:r>
              <a:rPr lang="en-US" b="1" dirty="0" smtClean="0"/>
              <a:t>HF Radars</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Long-Range Codar SeaSonde</a:t>
            </a:r>
            <a:r>
              <a:rPr lang="en-US" b="1" dirty="0" smtClean="0">
                <a:cs typeface="Arial" pitchFamily="34" charset="0"/>
              </a:rPr>
              <a:t>® </a:t>
            </a:r>
            <a:r>
              <a:rPr lang="en-US" b="1" dirty="0" smtClean="0"/>
              <a:t>HF Radars</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Long-Range Codar SeaSonde</a:t>
            </a:r>
            <a:r>
              <a:rPr lang="en-US" b="1" dirty="0" smtClean="0">
                <a:cs typeface="Arial" pitchFamily="34" charset="0"/>
              </a:rPr>
              <a:t>® </a:t>
            </a:r>
            <a:r>
              <a:rPr lang="en-US" b="1" dirty="0" smtClean="0"/>
              <a:t>HF Radars</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a:defRPr/>
            </a:pPr>
            <a:fld id="{90DE61B5-FBFF-4A95-81C4-B2A02491B3A8}" type="slidenum">
              <a:rPr lang="en-US"/>
              <a:pPr>
                <a:defRPr/>
              </a:pPr>
              <a:t>25</a:t>
            </a:fld>
            <a:endParaRPr lang="en-US" dirty="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dirty="0" smtClean="0">
              <a:ea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hangingPunct="1">
              <a:lnSpc>
                <a:spcPct val="90000"/>
              </a:lnSpc>
              <a:spcBef>
                <a:spcPct val="0"/>
              </a:spcBef>
            </a:pPr>
            <a:r>
              <a:rPr lang="en-US" dirty="0" smtClean="0"/>
              <a:t>This is the conceptual layout of the “loaded” configuration.  That includes the hydrophone package.  The trial deployment is two vehicles like this and two more with just fluorometers and weather station.  Details on the fluorometers and weather station:</a:t>
            </a:r>
          </a:p>
          <a:p>
            <a:pPr eaLnBrk="1" hangingPunct="1">
              <a:lnSpc>
                <a:spcPct val="90000"/>
              </a:lnSpc>
              <a:spcBef>
                <a:spcPct val="0"/>
              </a:spcBef>
            </a:pPr>
            <a:endParaRPr lang="en-US" dirty="0" smtClean="0"/>
          </a:p>
          <a:p>
            <a:pPr eaLnBrk="1" hangingPunct="1">
              <a:lnSpc>
                <a:spcPct val="90000"/>
              </a:lnSpc>
              <a:spcBef>
                <a:spcPct val="0"/>
              </a:spcBef>
            </a:pPr>
            <a:r>
              <a:rPr lang="en-US" dirty="0" smtClean="0"/>
              <a:t>1) Fluorometer Type 1, "Refined fuel": detects volatile organic compounds (VOC) including benzene, toluene, ethylbenzene, xylene (BTEX)</a:t>
            </a:r>
            <a:r>
              <a:rPr lang="en-US" u="sng" dirty="0" smtClean="0"/>
              <a:t>http://www.turnerdesigns.com/t2/instruments/C3.html</a:t>
            </a:r>
          </a:p>
          <a:p>
            <a:pPr eaLnBrk="1" hangingPunct="1">
              <a:lnSpc>
                <a:spcPct val="90000"/>
              </a:lnSpc>
              <a:spcBef>
                <a:spcPct val="0"/>
              </a:spcBef>
            </a:pPr>
            <a:endParaRPr lang="en-US" u="sng" dirty="0" smtClean="0"/>
          </a:p>
          <a:p>
            <a:pPr eaLnBrk="1" hangingPunct="1">
              <a:lnSpc>
                <a:spcPct val="90000"/>
              </a:lnSpc>
              <a:spcBef>
                <a:spcPct val="0"/>
              </a:spcBef>
            </a:pPr>
            <a:r>
              <a:rPr lang="en-US" u="sng" dirty="0" smtClean="0"/>
              <a:t>2)Fluorometer Type 2, "Crude Oil": detects a broad range of of dissolved oil compounds or emulsions (NOTE: also sensitive to air bubbles and materials other than crude oil) http://www.turnerdesigns.com/t2/doc/appnotes/oil.html</a:t>
            </a:r>
          </a:p>
          <a:p>
            <a:pPr eaLnBrk="1" hangingPunct="1">
              <a:lnSpc>
                <a:spcPct val="90000"/>
              </a:lnSpc>
              <a:spcBef>
                <a:spcPct val="0"/>
              </a:spcBef>
            </a:pPr>
            <a:endParaRPr lang="en-US" u="sng" dirty="0" smtClean="0"/>
          </a:p>
          <a:p>
            <a:pPr eaLnBrk="1" hangingPunct="1">
              <a:lnSpc>
                <a:spcPct val="90000"/>
              </a:lnSpc>
              <a:spcBef>
                <a:spcPct val="0"/>
              </a:spcBef>
            </a:pPr>
            <a:r>
              <a:rPr lang="en-US" u="sng" dirty="0" smtClean="0"/>
              <a:t>3) Fluorometer Type 3, CDOM: detects Colored Dissolved Organic Matterhttp://www.turnerdesigns.com/t2/doc/appnotes/cdom.html</a:t>
            </a:r>
          </a:p>
          <a:p>
            <a:pPr eaLnBrk="1" hangingPunct="1">
              <a:lnSpc>
                <a:spcPct val="90000"/>
              </a:lnSpc>
              <a:spcBef>
                <a:spcPct val="0"/>
              </a:spcBef>
            </a:pPr>
            <a:endParaRPr lang="en-US" u="sng" dirty="0" smtClean="0"/>
          </a:p>
          <a:p>
            <a:pPr eaLnBrk="1" hangingPunct="1">
              <a:lnSpc>
                <a:spcPct val="90000"/>
              </a:lnSpc>
              <a:spcBef>
                <a:spcPct val="0"/>
              </a:spcBef>
            </a:pPr>
            <a:r>
              <a:rPr lang="en-US" u="sng" dirty="0" smtClean="0"/>
              <a:t>4) Fluorometer Type 4, Chlorophyll A In-Vivo: detects phytoplankton or algaehttp://www.turnerdesigns.com/t2/doc/appnotes/algal.html</a:t>
            </a:r>
          </a:p>
          <a:p>
            <a:pPr eaLnBrk="1" hangingPunct="1">
              <a:lnSpc>
                <a:spcPct val="90000"/>
              </a:lnSpc>
              <a:spcBef>
                <a:spcPct val="0"/>
              </a:spcBef>
            </a:pPr>
            <a:endParaRPr lang="en-US" u="sng" dirty="0" smtClean="0"/>
          </a:p>
          <a:p>
            <a:pPr eaLnBrk="1" hangingPunct="1">
              <a:lnSpc>
                <a:spcPct val="90000"/>
              </a:lnSpc>
              <a:spcBef>
                <a:spcPct val="0"/>
              </a:spcBef>
            </a:pPr>
            <a:r>
              <a:rPr lang="en-US" u="sng" dirty="0" smtClean="0"/>
              <a:t>5) Turbidity: detects optical backscatter, a standard measure of water clarityhttp://www.turnerdesigns.com/t2/doc/appnotes/turbidity.html</a:t>
            </a:r>
          </a:p>
          <a:p>
            <a:pPr eaLnBrk="1" hangingPunct="1">
              <a:lnSpc>
                <a:spcPct val="90000"/>
              </a:lnSpc>
              <a:spcBef>
                <a:spcPct val="0"/>
              </a:spcBef>
            </a:pPr>
            <a:endParaRPr lang="en-US" u="sng" dirty="0" smtClean="0"/>
          </a:p>
          <a:p>
            <a:pPr eaLnBrk="1" hangingPunct="1">
              <a:lnSpc>
                <a:spcPct val="90000"/>
              </a:lnSpc>
              <a:spcBef>
                <a:spcPct val="0"/>
              </a:spcBef>
            </a:pPr>
            <a:r>
              <a:rPr lang="en-US" u="sng" dirty="0" smtClean="0"/>
              <a:t>6) Water Temperature: Measured by thermocouples in C3 fluorometer moduleshttp://www.turnerdesigns.com/t2/instruments/C3.html</a:t>
            </a:r>
          </a:p>
          <a:p>
            <a:pPr eaLnBrk="1" hangingPunct="1">
              <a:lnSpc>
                <a:spcPct val="90000"/>
              </a:lnSpc>
              <a:spcBef>
                <a:spcPct val="0"/>
              </a:spcBef>
            </a:pPr>
            <a:endParaRPr lang="en-US" u="sng" dirty="0" smtClean="0"/>
          </a:p>
          <a:p>
            <a:pPr eaLnBrk="1" hangingPunct="1">
              <a:lnSpc>
                <a:spcPct val="90000"/>
              </a:lnSpc>
              <a:spcBef>
                <a:spcPct val="0"/>
              </a:spcBef>
            </a:pPr>
            <a:r>
              <a:rPr lang="en-US" u="sng" dirty="0" smtClean="0"/>
              <a:t>7) Air Temperature, Barometric Pressure, Wind Speed and Direction, http://airmartechnology.com/2009/products/marine-product.asp?prodid=105&amp;manf=</a:t>
            </a:r>
            <a:endParaRPr lang="en-US" dirty="0" smtClean="0"/>
          </a:p>
          <a:p>
            <a:pPr eaLnBrk="1" hangingPunct="1">
              <a:lnSpc>
                <a:spcPct val="90000"/>
              </a:lnSpc>
              <a:spcBef>
                <a:spcPct val="0"/>
              </a:spcBef>
            </a:pPr>
            <a:endParaRPr lang="en-US" dirty="0" smtClean="0"/>
          </a:p>
          <a:p>
            <a:pPr eaLnBrk="1" hangingPunct="1">
              <a:lnSpc>
                <a:spcPct val="90000"/>
              </a:lnSpc>
              <a:spcBef>
                <a:spcPct val="0"/>
              </a:spcBef>
            </a:pPr>
            <a:endParaRPr lang="en-US" dirty="0" smtClean="0"/>
          </a:p>
        </p:txBody>
      </p:sp>
      <p:sp>
        <p:nvSpPr>
          <p:cNvPr id="17412" name="Slide Number Placeholder 3"/>
          <p:cNvSpPr>
            <a:spLocks noGrp="1"/>
          </p:cNvSpPr>
          <p:nvPr>
            <p:ph type="sldNum" sz="quarter" idx="5"/>
          </p:nvPr>
        </p:nvSpPr>
        <p:spPr bwMode="auto">
          <a:ln>
            <a:miter lim="800000"/>
            <a:headEnd/>
            <a:tailEnd/>
          </a:ln>
        </p:spPr>
        <p:txBody>
          <a:bodyPr/>
          <a:lstStyle/>
          <a:p>
            <a:fld id="{9B23A8A8-1050-4ED0-BD9F-5EDB3E8825DB}" type="slidenum">
              <a:rPr lang="en-US">
                <a:solidFill>
                  <a:prstClr val="black"/>
                </a:solidFill>
              </a:rPr>
              <a:pPr/>
              <a:t>26</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B761DB-89FE-453B-8813-5DF95A792F4D}" type="slidenum">
              <a:rPr lang="en-US"/>
              <a:pPr/>
              <a:t>27</a:t>
            </a:fld>
            <a:endParaRPr lang="en-US" dirty="0"/>
          </a:p>
        </p:txBody>
      </p:sp>
      <p:sp>
        <p:nvSpPr>
          <p:cNvPr id="1972226" name="Rectangle 2"/>
          <p:cNvSpPr>
            <a:spLocks noGrp="1" noRot="1" noChangeAspect="1" noChangeArrowheads="1"/>
          </p:cNvSpPr>
          <p:nvPr>
            <p:ph type="sldImg"/>
          </p:nvPr>
        </p:nvSpPr>
        <p:spPr bwMode="auto">
          <a:xfrm>
            <a:off x="1181100" y="695325"/>
            <a:ext cx="4635500" cy="3476625"/>
          </a:xfrm>
          <a:prstGeom prst="rect">
            <a:avLst/>
          </a:prstGeom>
          <a:solidFill>
            <a:srgbClr val="FFFFFF"/>
          </a:solidFill>
          <a:ln>
            <a:solidFill>
              <a:srgbClr val="000000"/>
            </a:solidFill>
            <a:miter lim="800000"/>
            <a:headEnd/>
            <a:tailEnd/>
          </a:ln>
        </p:spPr>
      </p:sp>
      <p:sp>
        <p:nvSpPr>
          <p:cNvPr id="1972227" name="Rectangle 3"/>
          <p:cNvSpPr>
            <a:spLocks noGrp="1" noChangeArrowheads="1"/>
          </p:cNvSpPr>
          <p:nvPr>
            <p:ph type="body" idx="1"/>
          </p:nvPr>
        </p:nvSpPr>
        <p:spPr bwMode="auto">
          <a:xfrm>
            <a:off x="699770" y="4403725"/>
            <a:ext cx="5598160" cy="4171950"/>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So what is IOOS?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311009" y="4403725"/>
            <a:ext cx="6686691" cy="4558242"/>
          </a:xfrm>
        </p:spPr>
        <p:txBody>
          <a:bodyPr>
            <a:normAutofit fontScale="85000" lnSpcReduction="20000"/>
          </a:bodyPr>
          <a:lstStyle/>
          <a:p>
            <a:pPr>
              <a:defRPr/>
            </a:pPr>
            <a:r>
              <a:rPr lang="en-US" dirty="0" smtClean="0"/>
              <a:t>Sea Gliders  were deployed in 2005, 2006, 2007 and 2008 to complement the array deployed across the Davis Strait between Baffin Island, Canada and Greenland. The initial array deployment occurred in September 2004. The initial array consisted of moored and bottom mounted elements. In the most recent deployments, all elements have been moved onto moorings to reduce bottom related fouling.  As expected at the outset of this effort, the strait has proven to be a difficult environment for gliders due to remoteness and ice. In addition to ice related difficulties, the remoteness of the strait means that even when more typical problems occur in open water, recovery operations are difficult. </a:t>
            </a:r>
          </a:p>
          <a:p>
            <a:pPr>
              <a:defRPr/>
            </a:pPr>
            <a:r>
              <a:rPr lang="en-US" dirty="0" smtClean="0"/>
              <a:t>SG109 made the first successful under ice section across the strait in December 2006. From the ice edge on the eastern side of the strait the vehicle navigated to a waypoint 50 km west under ice and back east again over the course of one week. Unfortunately the vehicle was lost shortly after this achievement. The failure mode is unknown. </a:t>
            </a:r>
          </a:p>
          <a:p>
            <a:pPr>
              <a:defRPr/>
            </a:pPr>
            <a:r>
              <a:rPr lang="en-US" dirty="0" smtClean="0"/>
              <a:t>SG108 and SG113 were launched in September 2008 during the yearly array servicing cruise. Both functioned successfully to the start of the icing period in mid-November. On November 15, SG108 went under the ice on the eastern side of the strait for the first of two successful cross-strait transects. Due to strong currents along the Baffin slope the glider was pushed south off the line survey line in both cases and had to work its way back to the northeast to the eastern end of the line. The return trip followed the ice edge in some cases and thus the glider was in and out of ice cover during this period. In February 25, 2009 the glider was recovered by the Danish Navy after successfully transiting from the survey region to a recovery point off Nuuk, Greenland. Red positions indicate GPS navigation fixes (and thus periods or dive when there was open water), blue indicates RAFOS acoustic fixes (periods or dive when the glider was under ice and unable to come to the surface) and green are interpolated positions indicating that the glider was under ice and did not have a recent acoustic navigation solution. </a:t>
            </a:r>
          </a:p>
          <a:p>
            <a:pPr>
              <a:defRPr/>
            </a:pPr>
            <a:endParaRPr lang="en-US" dirty="0" smtClean="0"/>
          </a:p>
          <a:p>
            <a:pPr>
              <a:defRPr/>
            </a:pPr>
            <a:r>
              <a:rPr lang="en-US" dirty="0" smtClean="0"/>
              <a:t>Long-endurance, autonomous gliders developed at the Applied Physics Laboratory, University of Washington, have seen successful operation in an ice-covered environment, occupying a section across the wintertime Davis Strait. Gliders profile between the surface (or ice-ocean interface) and 1000 m, navigating between waypoints using GPS whenever they can access the surface, or by trilateration on an array of long-range acoustic navigation beacons when overhead ice prevents surfacing. In addition to temperature, salinity, and dissolved oxygen sensors, gliders can carry a variety of optical sensors for measuring fluorescence (chlorophyll and CDOM) and multi-wavelength backscatter.</a:t>
            </a:r>
          </a:p>
          <a:p>
            <a:pPr>
              <a:defRPr/>
            </a:pPr>
            <a:r>
              <a:rPr lang="en-US" dirty="0" smtClean="0"/>
              <a:t> </a:t>
            </a:r>
          </a:p>
          <a:p>
            <a:pPr>
              <a:defRPr/>
            </a:pPr>
            <a:r>
              <a:rPr lang="en-US" dirty="0" smtClean="0"/>
              <a:t>Seagliders completed successful under-ice surveys across Davis Strait in December 2006 and through winter 2008/2009, with the most recent mission spanning 6 months, including 51 days and 450 miles of fully autonomous under-ice operations.</a:t>
            </a:r>
          </a:p>
          <a:p>
            <a:pPr>
              <a:defRPr/>
            </a:pPr>
            <a:endParaRPr lang="en-US" dirty="0" smtClean="0"/>
          </a:p>
          <a:p>
            <a:pPr>
              <a:defRPr/>
            </a:pPr>
            <a:endParaRPr lang="en-US" dirty="0" smtClean="0"/>
          </a:p>
          <a:p>
            <a:pPr>
              <a:defRPr/>
            </a:pPr>
            <a:endParaRPr lang="en-US" dirty="0" smtClean="0"/>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8C9A60B3-727F-45EA-B444-7F3C1049AAE0}" type="slidenum">
              <a:rPr lang="en-US" smtClean="0"/>
              <a:pPr>
                <a:defRPr/>
              </a:pPr>
              <a:t>30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Long-Range Codar SeaSonde</a:t>
            </a:r>
            <a:r>
              <a:rPr lang="en-US" b="1" dirty="0" smtClean="0">
                <a:cs typeface="Arial" pitchFamily="34" charset="0"/>
              </a:rPr>
              <a:t>® </a:t>
            </a:r>
            <a:r>
              <a:rPr lang="en-US" b="1" dirty="0" smtClean="0"/>
              <a:t>HF Radars</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45058" name="Notes Placeholder 2"/>
          <p:cNvSpPr>
            <a:spLocks noGrp="1"/>
          </p:cNvSpPr>
          <p:nvPr>
            <p:ph type="body" idx="1"/>
          </p:nvPr>
        </p:nvSpPr>
        <p:spPr>
          <a:noFill/>
          <a:ln/>
        </p:spPr>
        <p:txBody>
          <a:bodyPr/>
          <a:lstStyle/>
          <a:p>
            <a:endParaRPr lang="en-US" dirty="0" smtClean="0"/>
          </a:p>
        </p:txBody>
      </p:sp>
      <p:sp>
        <p:nvSpPr>
          <p:cNvPr id="45059" name="Slide Number Placeholder 3"/>
          <p:cNvSpPr>
            <a:spLocks noGrp="1"/>
          </p:cNvSpPr>
          <p:nvPr>
            <p:ph type="sldNum" sz="quarter" idx="5"/>
          </p:nvPr>
        </p:nvSpPr>
        <p:spPr>
          <a:noFill/>
        </p:spPr>
        <p:txBody>
          <a:bodyPr/>
          <a:lstStyle/>
          <a:p>
            <a:fld id="{9DFD136B-28E1-4BB9-B45B-D269C9BC23BA}" type="slidenum">
              <a:rPr lang="en-US" smtClean="0"/>
              <a:pPr/>
              <a:t>4</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Long-Range Codar SeaSonde</a:t>
            </a:r>
            <a:r>
              <a:rPr lang="en-US" b="1" dirty="0" smtClean="0">
                <a:cs typeface="Arial" pitchFamily="34" charset="0"/>
              </a:rPr>
              <a:t>® </a:t>
            </a:r>
            <a:r>
              <a:rPr lang="en-US" b="1" dirty="0" smtClean="0"/>
              <a:t>HF Radars</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40,000 observations collected</a:t>
            </a:r>
          </a:p>
          <a:p>
            <a:r>
              <a:rPr lang="en-US" dirty="0" smtClean="0"/>
              <a:t>Available</a:t>
            </a:r>
            <a:r>
              <a:rPr lang="en-US" baseline="0" dirty="0" smtClean="0"/>
              <a:t> for modeling teams</a:t>
            </a:r>
          </a:p>
          <a:p>
            <a:r>
              <a:rPr lang="en-US" baseline="0" dirty="0" smtClean="0"/>
              <a:t>Sentinel mode for sub-surface hydrocarbon presence</a:t>
            </a:r>
          </a:p>
          <a:p>
            <a:r>
              <a:rPr lang="en-US" baseline="0" dirty="0" smtClean="0"/>
              <a:t>Ideal for Shelf and Loop Current locations</a:t>
            </a:r>
            <a:endParaRPr lang="en-US" dirty="0"/>
          </a:p>
        </p:txBody>
      </p:sp>
      <p:sp>
        <p:nvSpPr>
          <p:cNvPr id="4" name="Slide Number Placeholder 3"/>
          <p:cNvSpPr>
            <a:spLocks noGrp="1"/>
          </p:cNvSpPr>
          <p:nvPr>
            <p:ph type="sldNum" sz="quarter" idx="10"/>
          </p:nvPr>
        </p:nvSpPr>
        <p:spPr/>
        <p:txBody>
          <a:bodyPr/>
          <a:lstStyle/>
          <a:p>
            <a:pPr>
              <a:defRPr/>
            </a:pPr>
            <a:fld id="{94345EE6-A4D1-4C13-8A74-488FE4AACFA8}"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6FD492-050A-483D-94D9-EA672FC8925D}" type="slidenum">
              <a:rPr lang="en-US"/>
              <a:pPr fontAlgn="base">
                <a:spcBef>
                  <a:spcPct val="0"/>
                </a:spcBef>
                <a:spcAft>
                  <a:spcPct val="0"/>
                </a:spcAft>
              </a:pPr>
              <a:t>8</a:t>
            </a:fld>
            <a:endParaRPr lang="en-US" dirty="0"/>
          </a:p>
        </p:txBody>
      </p:sp>
      <p:sp>
        <p:nvSpPr>
          <p:cNvPr id="13315" name="Rectangle 2"/>
          <p:cNvSpPr>
            <a:spLocks noGrp="1" noRot="1" noChangeAspect="1" noChangeArrowheads="1" noTextEdit="1"/>
          </p:cNvSpPr>
          <p:nvPr>
            <p:ph type="sldImg"/>
          </p:nvPr>
        </p:nvSpPr>
        <p:spPr bwMode="auto">
          <a:xfrm>
            <a:off x="1182688" y="695325"/>
            <a:ext cx="4635500" cy="3476625"/>
          </a:xfrm>
          <a:noFill/>
          <a:ln>
            <a:solidFill>
              <a:srgbClr val="000000"/>
            </a:solidFill>
            <a:miter lim="800000"/>
            <a:headEnd/>
            <a:tailEnd/>
          </a:ln>
        </p:spPr>
      </p:sp>
      <p:sp>
        <p:nvSpPr>
          <p:cNvPr id="13316" name="Rectangle 3"/>
          <p:cNvSpPr>
            <a:spLocks noGrp="1" noChangeArrowheads="1"/>
          </p:cNvSpPr>
          <p:nvPr>
            <p:ph type="body" idx="1"/>
          </p:nvPr>
        </p:nvSpPr>
        <p:spPr bwMode="auto">
          <a:xfrm>
            <a:off x="933027" y="4403725"/>
            <a:ext cx="5131647" cy="4171950"/>
          </a:xfrm>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Attached is an image you'll be able to use.  We presently have 1 glider owned by PacIOOS but also rely on other gliders owned by the School and other programs.  </a:t>
            </a:r>
            <a:br>
              <a:rPr lang="en-US" dirty="0" smtClean="0"/>
            </a:br>
            <a:r>
              <a:rPr lang="en-US" dirty="0" smtClean="0"/>
              <a:t/>
            </a:r>
            <a:br>
              <a:rPr lang="en-US" dirty="0" smtClean="0"/>
            </a:br>
            <a:r>
              <a:rPr lang="en-US" dirty="0" smtClean="0"/>
              <a:t>For PacIOOS we have had 2 missions in 2010 (as we go round in circles I haven't been tracking miles flown)</a:t>
            </a:r>
          </a:p>
          <a:p>
            <a:r>
              <a:rPr lang="en-US" dirty="0" smtClean="0"/>
              <a:t/>
            </a:r>
            <a:br>
              <a:rPr lang="en-US" dirty="0" smtClean="0"/>
            </a:br>
            <a:endParaRPr lang="en-US" dirty="0" smtClean="0"/>
          </a:p>
          <a:p>
            <a:r>
              <a:rPr lang="en-US" dirty="0" smtClean="0"/>
              <a:t>Mission 1 (SG139): 12-Apr-10 to 14-Jul-10; 94 days; 749 dives</a:t>
            </a:r>
          </a:p>
          <a:p>
            <a:r>
              <a:rPr lang="en-US" dirty="0" smtClean="0"/>
              <a:t>Mission 2 (SG139): 27-Jul-10 to present; to date 78 days and 668 dives.</a:t>
            </a:r>
          </a:p>
          <a:p>
            <a:r>
              <a:rPr lang="en-US" dirty="0" smtClean="0"/>
              <a:t/>
            </a:r>
            <a:br>
              <a:rPr lang="en-US" dirty="0" smtClean="0"/>
            </a:br>
            <a:endParaRPr lang="en-US" dirty="0" smtClean="0"/>
          </a:p>
          <a:p>
            <a:r>
              <a:rPr lang="en-US" dirty="0" smtClean="0"/>
              <a:t/>
            </a:r>
            <a:br>
              <a:rPr lang="en-US" dirty="0" smtClean="0"/>
            </a:br>
            <a:endParaRPr lang="en-US" dirty="0" smtClean="0"/>
          </a:p>
          <a:p>
            <a:r>
              <a:rPr lang="en-US" dirty="0" smtClean="0"/>
              <a:t>Also using other NOAA money (from Bruce Howe and Jef Polovina) we have flown 2 acoustic glider missions</a:t>
            </a:r>
          </a:p>
          <a:p>
            <a:r>
              <a:rPr lang="en-US" dirty="0" smtClean="0"/>
              <a:t/>
            </a:r>
            <a:br>
              <a:rPr lang="en-US" dirty="0" smtClean="0"/>
            </a:br>
            <a:endParaRPr lang="en-US" dirty="0" smtClean="0"/>
          </a:p>
          <a:p>
            <a:r>
              <a:rPr lang="en-US" dirty="0" smtClean="0"/>
              <a:t>Mission 1 (SG500): 16-Jun-10 to 05-Aug-10; 50 days; 213 dives</a:t>
            </a:r>
          </a:p>
          <a:p>
            <a:r>
              <a:rPr lang="en-US" dirty="0" smtClean="0"/>
              <a:t>Mission 2 (SG500): 15-Sep-10 to 12-oct-10; 27 days; 218 dives</a:t>
            </a:r>
          </a:p>
          <a:p>
            <a:r>
              <a:rPr lang="en-US" dirty="0" smtClean="0"/>
              <a:t/>
            </a:r>
            <a:br>
              <a:rPr lang="en-US" dirty="0" smtClean="0"/>
            </a:br>
            <a:endParaRPr lang="en-US" dirty="0" smtClean="0"/>
          </a:p>
          <a:p>
            <a:r>
              <a:rPr lang="en-US" dirty="0" smtClean="0"/>
              <a:t/>
            </a:r>
            <a:br>
              <a:rPr lang="en-US" dirty="0" smtClean="0"/>
            </a:br>
            <a:endParaRPr lang="en-US" dirty="0" smtClean="0"/>
          </a:p>
          <a:p>
            <a:r>
              <a:rPr lang="en-US" dirty="0" smtClean="0"/>
              <a:t>And Dave Karl's CMORE group has one on-going mission this year</a:t>
            </a:r>
          </a:p>
          <a:p>
            <a:r>
              <a:rPr lang="en-US" dirty="0" smtClean="0"/>
              <a:t/>
            </a:r>
            <a:br>
              <a:rPr lang="en-US" dirty="0" smtClean="0"/>
            </a:br>
            <a:endParaRPr lang="en-US" dirty="0" smtClean="0"/>
          </a:p>
          <a:p>
            <a:r>
              <a:rPr lang="en-US" dirty="0" smtClean="0"/>
              <a:t>Mission 1 (SG146): 13-Jul-10 to present; to date 92 days and 403 dives.</a:t>
            </a:r>
          </a:p>
          <a:p>
            <a:r>
              <a:rPr lang="en-US" dirty="0" smtClean="0"/>
              <a:t/>
            </a:r>
            <a:br>
              <a:rPr lang="en-US" dirty="0" smtClean="0"/>
            </a:br>
            <a:endParaRPr lang="en-US" dirty="0" smtClean="0"/>
          </a:p>
          <a:p>
            <a:r>
              <a:rPr lang="en-US" dirty="0" smtClean="0"/>
              <a:t>Attached is a figure from Brian Powell looking at the impact of the gliders on the HiOOS ocean model (prior to this year). Recent analysis by Brian Powell of the impact of assimilating various data types on the model output showed that the glider data (when it exists) has a significant impact (Fig. 1). The bars show the percentage of the correction to the original model estimate comes from different data source. Most of the the SST (the white areas ) contribute the most as they consistent of thousands of observations over the entire domain. When a glider is operating it is the largest contributor next to SST. The glider is the only measure of temperature and salinity below the mixed layer. The initial spike when the glider is launched, is the model correcting to these deep values. After that model’s initial estimate remains more in agreement with the glider data (hence the apparent decreasing influence). When the glider is in the water, it contributes 1.5% of the data the model assimilates but over 10% of the information used in the correction.</a:t>
            </a:r>
          </a:p>
          <a:p>
            <a:endParaRPr lang="en-US" dirty="0"/>
          </a:p>
        </p:txBody>
      </p:sp>
      <p:sp>
        <p:nvSpPr>
          <p:cNvPr id="4" name="Slide Number Placeholder 3"/>
          <p:cNvSpPr>
            <a:spLocks noGrp="1"/>
          </p:cNvSpPr>
          <p:nvPr>
            <p:ph type="sldNum" sz="quarter" idx="10"/>
          </p:nvPr>
        </p:nvSpPr>
        <p:spPr/>
        <p:txBody>
          <a:bodyPr/>
          <a:lstStyle/>
          <a:p>
            <a:fld id="{18BE2E05-C859-4C57-832A-D420AA4C026D}"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r>
              <a:rPr lang="en-US" dirty="0" smtClean="0">
                <a:latin typeface="Arial" pitchFamily="34" charset="0"/>
                <a:ea typeface="ＭＳ Ｐゴシック" charset="-128"/>
              </a:rPr>
              <a:t>Slide 8:  Shows the work we are doing with NJDEP and EPA to fly near shore glider missions to monitor dissolved oxygen.   WE did one flight last year and are just finishing the second of three missions funded for this year.   All this data is going to stevens for assimilation into their model. </a:t>
            </a:r>
          </a:p>
        </p:txBody>
      </p:sp>
      <p:sp>
        <p:nvSpPr>
          <p:cNvPr id="16388" name="Slide Number Placeholder 3"/>
          <p:cNvSpPr>
            <a:spLocks noGrp="1"/>
          </p:cNvSpPr>
          <p:nvPr>
            <p:ph type="sldNum" sz="quarter" idx="5"/>
          </p:nvPr>
        </p:nvSpPr>
        <p:spPr>
          <a:noFill/>
          <a:ln>
            <a:miter lim="800000"/>
            <a:headEnd/>
            <a:tailEnd/>
          </a:ln>
        </p:spPr>
        <p:txBody>
          <a:bodyPr/>
          <a:lstStyle/>
          <a:p>
            <a:fld id="{CD71232C-210E-4CFD-92B3-0363E0C29F61}" type="slidenum">
              <a:rPr lang="en-US"/>
              <a:pPr/>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pic>
        <p:nvPicPr>
          <p:cNvPr id="5" name="Picture 5" descr="June 09 title white"/>
          <p:cNvPicPr>
            <a:picLocks noChangeAspect="1" noChangeArrowheads="1"/>
          </p:cNvPicPr>
          <p:nvPr/>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0BC7B6AC-D430-4B46-996A-7519ED1BE82A}"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88ED343-DE50-473F-85A7-05F0B277CE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CE4E6CE-2353-45F8-A765-A463D6EE05F9}"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9906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5" name="Picture 2"/>
          <p:cNvPicPr>
            <a:picLocks noChangeAspect="1" noChangeArrowheads="1"/>
          </p:cNvPicPr>
          <p:nvPr userDrawn="1"/>
        </p:nvPicPr>
        <p:blipFill>
          <a:blip r:embed="rId2" cstate="print"/>
          <a:srcRect/>
          <a:stretch>
            <a:fillRect/>
          </a:stretch>
        </p:blipFill>
        <p:spPr bwMode="auto">
          <a:xfrm>
            <a:off x="76200" y="152400"/>
            <a:ext cx="685800" cy="685800"/>
          </a:xfrm>
          <a:prstGeom prst="rect">
            <a:avLst/>
          </a:prstGeom>
          <a:noFill/>
          <a:ln w="9525">
            <a:noFill/>
            <a:miter lim="800000"/>
            <a:headEnd/>
            <a:tailEnd/>
          </a:ln>
        </p:spPr>
      </p:pic>
      <p:sp>
        <p:nvSpPr>
          <p:cNvPr id="3" name="Content Placeholder 2"/>
          <p:cNvSpPr>
            <a:spLocks noGrp="1"/>
          </p:cNvSpPr>
          <p:nvPr>
            <p:ph idx="1"/>
          </p:nvPr>
        </p:nvSpPr>
        <p:spPr>
          <a:xfrm>
            <a:off x="304800" y="1524000"/>
            <a:ext cx="8458200" cy="4572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a:spLocks noGrp="1" noChangeArrowheads="1"/>
          </p:cNvSpPr>
          <p:nvPr>
            <p:ph type="sldNum" sz="quarter" idx="10"/>
          </p:nvPr>
        </p:nvSpPr>
        <p:spPr>
          <a:xfrm>
            <a:off x="3962400" y="6324600"/>
            <a:ext cx="4953000" cy="404813"/>
          </a:xfrm>
        </p:spPr>
        <p:txBody>
          <a:bodyPr/>
          <a:lstStyle>
            <a:lvl1pPr algn="r">
              <a:defRPr>
                <a:solidFill>
                  <a:srgbClr val="BBE0E3"/>
                </a:solidFill>
              </a:defRPr>
            </a:lvl1pPr>
          </a:lstStyle>
          <a:p>
            <a:pPr>
              <a:defRPr/>
            </a:pPr>
            <a:r>
              <a:rPr lang="en-US" dirty="0"/>
              <a:t>ORAP Meeting – Orlando, FL – 11/18/2009  </a:t>
            </a:r>
            <a:fld id="{88EAD240-187E-4E2C-BE08-FF67E9AC4E2D}"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3"/>
          <p:cNvCxnSpPr/>
          <p:nvPr userDrawn="1"/>
        </p:nvCxnSpPr>
        <p:spPr bwMode="auto">
          <a:xfrm>
            <a:off x="0" y="9906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5" name="Picture 2"/>
          <p:cNvPicPr>
            <a:picLocks noChangeAspect="1" noChangeArrowheads="1"/>
          </p:cNvPicPr>
          <p:nvPr userDrawn="1"/>
        </p:nvPicPr>
        <p:blipFill>
          <a:blip r:embed="rId2" cstate="print"/>
          <a:srcRect/>
          <a:stretch>
            <a:fillRect/>
          </a:stretch>
        </p:blipFill>
        <p:spPr bwMode="auto">
          <a:xfrm>
            <a:off x="76200" y="152400"/>
            <a:ext cx="685800" cy="685800"/>
          </a:xfrm>
          <a:prstGeom prst="rect">
            <a:avLst/>
          </a:prstGeom>
          <a:noFill/>
          <a:ln w="9525">
            <a:noFill/>
            <a:miter lim="800000"/>
            <a:headEnd/>
            <a:tailEnd/>
          </a:ln>
        </p:spPr>
      </p:pic>
      <p:sp>
        <p:nvSpPr>
          <p:cNvPr id="3" name="Content Placeholder 2"/>
          <p:cNvSpPr>
            <a:spLocks noGrp="1"/>
          </p:cNvSpPr>
          <p:nvPr>
            <p:ph idx="1"/>
          </p:nvPr>
        </p:nvSpPr>
        <p:spPr>
          <a:xfrm>
            <a:off x="304800" y="1524000"/>
            <a:ext cx="8458200" cy="4572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a:spLocks noGrp="1" noChangeArrowheads="1"/>
          </p:cNvSpPr>
          <p:nvPr>
            <p:ph type="sldNum" sz="quarter" idx="10"/>
          </p:nvPr>
        </p:nvSpPr>
        <p:spPr>
          <a:xfrm>
            <a:off x="3962400" y="6324600"/>
            <a:ext cx="4953000" cy="404813"/>
          </a:xfrm>
        </p:spPr>
        <p:txBody>
          <a:bodyPr/>
          <a:lstStyle>
            <a:lvl1pPr algn="r">
              <a:defRPr>
                <a:solidFill>
                  <a:schemeClr val="accent1"/>
                </a:solidFill>
              </a:defRPr>
            </a:lvl1pPr>
          </a:lstStyle>
          <a:p>
            <a:pPr>
              <a:defRPr/>
            </a:pPr>
            <a:r>
              <a:rPr lang="en-US" dirty="0"/>
              <a:t>ORAP Meeting – Orlando, FL – 11/18/2009  </a:t>
            </a:r>
            <a:fld id="{983FF3E6-EA51-4FEF-8728-BE5DA7CB3912}"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C468133-375E-4372-BB86-2A0DFF189D19}" type="datetime1">
              <a:rPr lang="en-US"/>
              <a:pPr/>
              <a:t>11/3/2010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54BA3FB-2FBC-4417-B5E5-C72EFE6590CA}"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C9D3B77-B653-4BAF-A50B-ACEC8E24E2AF}" type="datetime1">
              <a:rPr lang="en-US"/>
              <a:pPr/>
              <a:t>11/3/2010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B4A1714-DCF8-4145-ABD6-68108E2382D3}"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3E7633F-3743-4AA3-B282-9D9B5C781A1B}" type="datetime1">
              <a:rPr lang="en-US"/>
              <a:pPr/>
              <a:t>11/3/2010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0BE7DC7-E0A1-456C-831E-B2F43FB7B163}"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601FCE80-EC0B-4D27-8956-B777908FBC87}" type="datetime1">
              <a:rPr lang="en-US"/>
              <a:pPr/>
              <a:t>11/3/2010</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7E91286D-95E5-4A5A-86FA-6BA2F587CD0C}" type="slidenum">
              <a:rPr lang="en-US"/>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5608FC2-213E-4CF1-9C59-B507A089CD8D}" type="datetime1">
              <a:rPr lang="en-US"/>
              <a:pPr/>
              <a:t>11/3/2010</a:t>
            </a:fld>
            <a:endParaRPr lang="en-US" dirty="0"/>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2C86E501-9B54-419C-8871-C65F6C7AC251}" type="slidenum">
              <a:rPr lang="en-US"/>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81BF236-0805-4B47-87E4-C1A8ECF4CE16}" type="datetime1">
              <a:rPr lang="en-US"/>
              <a:pPr/>
              <a:t>11/3/2010</a:t>
            </a:fld>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24B1A74E-B4CE-4B00-A00F-35F59461BAD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EDC0030-2FC6-40DC-9EDB-E8B16A2E9C03}" type="slidenum">
              <a:rPr lang="en-US"/>
              <a:pPr>
                <a:defRPr/>
              </a:pPr>
              <a:t>‹#›</a:t>
            </a:fld>
            <a:endParaRPr lang="en-US" dirty="0"/>
          </a:p>
        </p:txBody>
      </p:sp>
      <p:cxnSp>
        <p:nvCxnSpPr>
          <p:cNvPr id="7" name="Straight Connector 6"/>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D7AD57E-638A-4E75-80AF-1211532560F7}" type="datetime1">
              <a:rPr lang="en-US"/>
              <a:pPr/>
              <a:t>11/3/2010</a:t>
            </a:fld>
            <a:endParaRPr lang="en-US" dirty="0"/>
          </a:p>
        </p:txBody>
      </p:sp>
      <p:sp>
        <p:nvSpPr>
          <p:cNvPr id="3" name="Footer Placeholder 4"/>
          <p:cNvSpPr>
            <a:spLocks noGrp="1"/>
          </p:cNvSpPr>
          <p:nvPr>
            <p:ph type="ftr" sz="quarter" idx="11"/>
          </p:nvPr>
        </p:nvSpPr>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CCCAB730-3616-4A59-9E76-BC37B589FC00}" type="slidenum">
              <a:rPr lang="en-US"/>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DFEE90B-03BF-4FCD-B20C-10C3681A5E01}" type="datetime1">
              <a:rPr lang="en-US"/>
              <a:pPr/>
              <a:t>11/3/2010</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F559B914-FDCD-40F9-94CF-F4BE861B38EB}" type="slidenum">
              <a:rPr lang="en-US"/>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ACA7555-C567-46D3-A927-2F426201A1D6}" type="datetime1">
              <a:rPr lang="en-US"/>
              <a:pPr/>
              <a:t>11/3/2010</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A8E26E72-A936-403F-951D-8B61A63DAACB}" type="slidenum">
              <a:rPr lang="en-US"/>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CC994EF-1EEB-47B6-A6B7-979F41040BE0}" type="datetime1">
              <a:rPr lang="en-US"/>
              <a:pPr/>
              <a:t>11/3/2010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4E4DE91-445B-4BEE-94DE-2F7B45ECB082}" type="slidenum">
              <a:rPr lang="en-US"/>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6A3A603-9B82-4328-8DBC-C6AB51A2EFDB}" type="datetime1">
              <a:rPr lang="en-US"/>
              <a:pPr/>
              <a:t>11/3/2010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07325D8-DDFC-4FFD-A749-D9463B337FD0}"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6E44BE3-B713-4A19-974A-31038CD5C066}" type="slidenum">
              <a:rPr lang="en-US"/>
              <a:pPr>
                <a:defRPr/>
              </a:pPr>
              <a:t>‹#›</a:t>
            </a:fld>
            <a:endParaRPr lang="en-US" dirty="0"/>
          </a:p>
        </p:txBody>
      </p:sp>
      <p:cxnSp>
        <p:nvCxnSpPr>
          <p:cNvPr id="7" name="Straight Connector 6"/>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990600"/>
            <a:ext cx="3810000" cy="51054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90600"/>
            <a:ext cx="3810000" cy="51054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p:ph type="dt" sz="half" idx="10"/>
          </p:nvPr>
        </p:nvSpPr>
        <p:spPr/>
        <p:txBody>
          <a:bodyPr/>
          <a:lstStyle>
            <a:lvl1pPr>
              <a:defRPr/>
            </a:lvl1pPr>
          </a:lstStyle>
          <a:p>
            <a:pPr>
              <a:defRPr/>
            </a:pPr>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D528AF62-27DF-4C50-B672-D588344A55C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152400"/>
            <a:ext cx="8229600" cy="1143000"/>
          </a:xfrm>
        </p:spPr>
        <p:txBody>
          <a:bodyPr/>
          <a:lstStyle>
            <a:lvl1pPr>
              <a:defRPr sz="36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19201"/>
            <a:ext cx="4040188" cy="762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219201"/>
            <a:ext cx="4041775" cy="762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pPr>
              <a:defRPr/>
            </a:pPr>
            <a:fld id="{92C4116B-AC5D-4E98-8B6E-70E0A6951CE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869E96F3-1A69-4E1D-AB92-94AE74BA1AA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3BBD02FB-4B8F-4BDC-97A8-B1829B70752D}" type="slidenum">
              <a:rPr lang="en-US"/>
              <a:pPr>
                <a:defRPr/>
              </a:pPr>
              <a:t>‹#›</a:t>
            </a:fld>
            <a:endParaRPr lang="en-US" dirty="0"/>
          </a:p>
        </p:txBody>
      </p:sp>
      <p:cxnSp>
        <p:nvCxnSpPr>
          <p:cNvPr id="5" name="Straight Connector 4"/>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117D472-AF7C-46C6-AAB8-9DCB0D9352BF}" type="slidenum">
              <a:rPr lang="en-US"/>
              <a:pPr>
                <a:defRPr/>
              </a:pPr>
              <a:t>‹#›</a:t>
            </a:fld>
            <a:endParaRPr lang="en-US" dirty="0"/>
          </a:p>
        </p:txBody>
      </p:sp>
      <p:cxnSp>
        <p:nvCxnSpPr>
          <p:cNvPr id="8" name="Straight Connector 7"/>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2160A535-7720-4DFB-B3F9-62074D5CAFD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4" descr="June 09 text white"/>
          <p:cNvPicPr>
            <a:picLocks noChangeAspect="1" noChangeArrowheads="1"/>
          </p:cNvPicPr>
          <p:nvPr/>
        </p:nvPicPr>
        <p:blipFill>
          <a:blip r:embed="rId15" cstate="print"/>
          <a:srcRect/>
          <a:stretch>
            <a:fillRect/>
          </a:stretch>
        </p:blipFill>
        <p:spPr bwMode="auto">
          <a:xfrm>
            <a:off x="0" y="0"/>
            <a:ext cx="9145588" cy="6859588"/>
          </a:xfrm>
          <a:prstGeom prst="rect">
            <a:avLst/>
          </a:prstGeom>
          <a:noFill/>
          <a:ln w="9525">
            <a:noFill/>
            <a:miter lim="800000"/>
            <a:headEnd/>
            <a:tailEnd/>
          </a:ln>
        </p:spPr>
      </p:pic>
      <p:sp>
        <p:nvSpPr>
          <p:cNvPr id="2051" name="Rectangle 2"/>
          <p:cNvSpPr>
            <a:spLocks noGrp="1" noChangeArrowheads="1"/>
          </p:cNvSpPr>
          <p:nvPr>
            <p:ph type="title"/>
          </p:nvPr>
        </p:nvSpPr>
        <p:spPr bwMode="auto">
          <a:xfrm>
            <a:off x="685800" y="762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685800" y="914400"/>
            <a:ext cx="7772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162800" y="6324600"/>
            <a:ext cx="1143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400"/>
            </a:lvl1pPr>
          </a:lstStyle>
          <a:p>
            <a:pPr>
              <a:defRPr/>
            </a:pPr>
            <a:endParaRPr lang="en-US" dirty="0"/>
          </a:p>
        </p:txBody>
      </p:sp>
      <p:sp>
        <p:nvSpPr>
          <p:cNvPr id="1029" name="Rectangle 5"/>
          <p:cNvSpPr>
            <a:spLocks noGrp="1" noChangeArrowheads="1"/>
          </p:cNvSpPr>
          <p:nvPr>
            <p:ph type="ftr" sz="quarter" idx="3"/>
          </p:nvPr>
        </p:nvSpPr>
        <p:spPr bwMode="auto">
          <a:xfrm>
            <a:off x="2209800" y="6324600"/>
            <a:ext cx="4800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400"/>
            </a:lvl1pPr>
          </a:lstStyle>
          <a:p>
            <a:pPr>
              <a:defRPr/>
            </a:pPr>
            <a:fld id="{CAD01360-5FD3-49A7-8E7C-762AB6EC3431}" type="slidenum">
              <a:rPr lang="en-US"/>
              <a:pPr>
                <a:defRPr/>
              </a:pPr>
              <a:t>‹#›</a:t>
            </a:fld>
            <a:endParaRPr lang="en-US" dirty="0"/>
          </a:p>
        </p:txBody>
      </p:sp>
      <p:cxnSp>
        <p:nvCxnSpPr>
          <p:cNvPr id="9" name="Straight Connector 8"/>
          <p:cNvCxnSpPr/>
          <p:nvPr/>
        </p:nvCxnSpPr>
        <p:spPr bwMode="auto">
          <a:xfrm>
            <a:off x="0" y="762000"/>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057" name="Picture 4" descr="June 09 text white"/>
          <p:cNvPicPr>
            <a:picLocks noChangeAspect="1" noChangeArrowheads="1"/>
          </p:cNvPicPr>
          <p:nvPr/>
        </p:nvPicPr>
        <p:blipFill>
          <a:blip r:embed="rId15"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a:fld id="{860640B1-D92E-4541-8EA6-3D0F66E45C50}" type="datetime1">
              <a:rPr lang="en-US" smtClean="0">
                <a:cs typeface="+mn-cs"/>
              </a:rPr>
              <a:pPr defTabSz="457200"/>
              <a:t>11/3/2010</a:t>
            </a:fld>
            <a:endParaRPr lang="en-US" dirty="0" smtClean="0">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defTabSz="457200"/>
            <a:endParaRPr lang="en-US" dirty="0" smtClean="0">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a:fld id="{4AE3BA91-86EF-4E5D-B579-4D19B357F763}" type="slidenum">
              <a:rPr lang="en-US" smtClean="0">
                <a:cs typeface="+mn-cs"/>
              </a:rPr>
              <a:pPr defTabSz="457200"/>
              <a:t>‹#›</a:t>
            </a:fld>
            <a:endParaRPr lang="en-US" dirty="0" smtClean="0">
              <a:cs typeface="+mn-cs"/>
            </a:endParaRPr>
          </a:p>
        </p:txBody>
      </p:sp>
      <p:cxnSp>
        <p:nvCxnSpPr>
          <p:cNvPr id="7" name="Straight Connector 6"/>
          <p:cNvCxnSpPr/>
          <p:nvPr userDrawn="1"/>
        </p:nvCxnSpPr>
        <p:spPr bwMode="auto">
          <a:xfrm>
            <a:off x="0" y="785813"/>
            <a:ext cx="9144000"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hyperlink" Target="http://www.ioos.gov/" TargetMode="External"/><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hyperlink" Target="mailto:sam.walker@noaa.gov" TargetMode="External"/><Relationship Id="rId4" Type="http://schemas.openxmlformats.org/officeDocument/2006/relationships/hyperlink" Target="mailto:zdenka.s.willis@noaa.go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 Id="rId9"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jpeg"/><Relationship Id="rId18" Type="http://schemas.openxmlformats.org/officeDocument/2006/relationships/image" Target="../media/image85.jpeg"/><Relationship Id="rId3" Type="http://schemas.openxmlformats.org/officeDocument/2006/relationships/image" Target="../media/image71.jpeg"/><Relationship Id="rId21" Type="http://schemas.openxmlformats.org/officeDocument/2006/relationships/image" Target="../media/image88.jpeg"/><Relationship Id="rId7" Type="http://schemas.openxmlformats.org/officeDocument/2006/relationships/image" Target="../media/image75.jpeg"/><Relationship Id="rId12" Type="http://schemas.openxmlformats.org/officeDocument/2006/relationships/image" Target="../media/image79.jpeg"/><Relationship Id="rId17" Type="http://schemas.openxmlformats.org/officeDocument/2006/relationships/image" Target="../media/image84.wmf"/><Relationship Id="rId2" Type="http://schemas.openxmlformats.org/officeDocument/2006/relationships/image" Target="../media/image70.png"/><Relationship Id="rId16" Type="http://schemas.openxmlformats.org/officeDocument/2006/relationships/image" Target="../media/image83.jpeg"/><Relationship Id="rId20"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74.jpeg"/><Relationship Id="rId11" Type="http://schemas.openxmlformats.org/officeDocument/2006/relationships/image" Target="../media/image27.jpeg"/><Relationship Id="rId5" Type="http://schemas.openxmlformats.org/officeDocument/2006/relationships/image" Target="../media/image73.jpeg"/><Relationship Id="rId15" Type="http://schemas.openxmlformats.org/officeDocument/2006/relationships/image" Target="../media/image82.jpeg"/><Relationship Id="rId10" Type="http://schemas.openxmlformats.org/officeDocument/2006/relationships/image" Target="../media/image78.jpeg"/><Relationship Id="rId19" Type="http://schemas.openxmlformats.org/officeDocument/2006/relationships/image" Target="../media/image86.png"/><Relationship Id="rId4" Type="http://schemas.openxmlformats.org/officeDocument/2006/relationships/image" Target="../media/image72.jpeg"/><Relationship Id="rId9" Type="http://schemas.openxmlformats.org/officeDocument/2006/relationships/image" Target="../media/image77.jpeg"/><Relationship Id="rId14" Type="http://schemas.openxmlformats.org/officeDocument/2006/relationships/image" Target="../media/image81.jpeg"/><Relationship Id="rId22" Type="http://schemas.openxmlformats.org/officeDocument/2006/relationships/image" Target="../media/image89.jpeg"/></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Microsoft_Office_Word_97_-_2003_Document1.doc"/><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1.jpeg"/><Relationship Id="rId5" Type="http://schemas.openxmlformats.org/officeDocument/2006/relationships/oleObject" Target="../embeddings/Microsoft_Office_Word_97_-_2003_Document2.doc"/><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C:\Users\Ralph Rayner\Desktop\Background.jpg"/>
          <p:cNvPicPr>
            <a:picLocks noChangeAspect="1" noChangeArrowheads="1"/>
          </p:cNvPicPr>
          <p:nvPr/>
        </p:nvPicPr>
        <p:blipFill>
          <a:blip r:embed="rId3" cstate="print"/>
          <a:srcRect/>
          <a:stretch>
            <a:fillRect/>
          </a:stretch>
        </p:blipFill>
        <p:spPr bwMode="auto">
          <a:xfrm>
            <a:off x="381000" y="0"/>
            <a:ext cx="8763000" cy="6226175"/>
          </a:xfrm>
          <a:prstGeom prst="rect">
            <a:avLst/>
          </a:prstGeom>
          <a:noFill/>
          <a:ln w="9525">
            <a:noFill/>
            <a:miter lim="800000"/>
            <a:headEnd/>
            <a:tailEnd/>
          </a:ln>
        </p:spPr>
      </p:pic>
      <p:sp>
        <p:nvSpPr>
          <p:cNvPr id="12291" name="Rectangle 10"/>
          <p:cNvSpPr>
            <a:spLocks noChangeArrowheads="1"/>
          </p:cNvSpPr>
          <p:nvPr/>
        </p:nvSpPr>
        <p:spPr bwMode="auto">
          <a:xfrm>
            <a:off x="990600" y="838200"/>
            <a:ext cx="7543800" cy="2286000"/>
          </a:xfrm>
          <a:prstGeom prst="rect">
            <a:avLst/>
          </a:prstGeom>
          <a:solidFill>
            <a:schemeClr val="tx2">
              <a:alpha val="39999"/>
            </a:schemeClr>
          </a:solidFill>
          <a:ln w="9525">
            <a:noFill/>
            <a:miter lim="800000"/>
            <a:headEnd/>
            <a:tailEnd/>
          </a:ln>
        </p:spPr>
        <p:txBody>
          <a:bodyPr wrap="none" anchor="ctr"/>
          <a:lstStyle/>
          <a:p>
            <a:endParaRPr lang="en-US" dirty="0"/>
          </a:p>
        </p:txBody>
      </p:sp>
      <p:sp>
        <p:nvSpPr>
          <p:cNvPr id="12292" name="Title 3"/>
          <p:cNvSpPr>
            <a:spLocks/>
          </p:cNvSpPr>
          <p:nvPr/>
        </p:nvSpPr>
        <p:spPr bwMode="auto">
          <a:xfrm>
            <a:off x="914400" y="1066800"/>
            <a:ext cx="7696200" cy="1828800"/>
          </a:xfrm>
          <a:prstGeom prst="rect">
            <a:avLst/>
          </a:prstGeom>
          <a:noFill/>
          <a:ln w="9525">
            <a:noFill/>
            <a:miter lim="800000"/>
            <a:headEnd/>
            <a:tailEnd/>
          </a:ln>
        </p:spPr>
        <p:txBody>
          <a:bodyPr anchor="ctr"/>
          <a:lstStyle/>
          <a:p>
            <a:pPr algn="ctr"/>
            <a:r>
              <a:rPr lang="en-US" sz="4000" b="1" dirty="0">
                <a:solidFill>
                  <a:schemeClr val="bg1"/>
                </a:solidFill>
              </a:rPr>
              <a:t>The Integrated Ocean Observing System (IOOS</a:t>
            </a:r>
            <a:r>
              <a:rPr lang="en-US" sz="4000" b="1" baseline="30000" dirty="0" smtClean="0">
                <a:solidFill>
                  <a:schemeClr val="bg1"/>
                </a:solidFill>
              </a:rPr>
              <a:t>®</a:t>
            </a:r>
            <a:r>
              <a:rPr lang="en-US" sz="4000" b="1" dirty="0" smtClean="0">
                <a:solidFill>
                  <a:schemeClr val="bg1"/>
                </a:solidFill>
              </a:rPr>
              <a:t>)</a:t>
            </a:r>
          </a:p>
          <a:p>
            <a:pPr algn="ctr"/>
            <a:r>
              <a:rPr lang="en-US" sz="4000" b="1" dirty="0" smtClean="0">
                <a:solidFill>
                  <a:schemeClr val="bg1"/>
                </a:solidFill>
              </a:rPr>
              <a:t>Surface and Benthic Gliders </a:t>
            </a:r>
            <a:endParaRPr lang="en-US" sz="4000" b="1" baseline="50000" dirty="0">
              <a:solidFill>
                <a:schemeClr val="bg1"/>
              </a:solidFill>
            </a:endParaRPr>
          </a:p>
        </p:txBody>
      </p:sp>
      <p:sp>
        <p:nvSpPr>
          <p:cNvPr id="12293" name="Rectangle 11"/>
          <p:cNvSpPr>
            <a:spLocks noChangeArrowheads="1"/>
          </p:cNvSpPr>
          <p:nvPr/>
        </p:nvSpPr>
        <p:spPr bwMode="auto">
          <a:xfrm>
            <a:off x="1600200" y="3962400"/>
            <a:ext cx="6629400" cy="1752600"/>
          </a:xfrm>
          <a:prstGeom prst="rect">
            <a:avLst/>
          </a:prstGeom>
          <a:solidFill>
            <a:schemeClr val="tx2">
              <a:alpha val="39999"/>
            </a:schemeClr>
          </a:solidFill>
          <a:ln w="9525">
            <a:noFill/>
            <a:miter lim="800000"/>
            <a:headEnd/>
            <a:tailEnd/>
          </a:ln>
        </p:spPr>
        <p:txBody>
          <a:bodyPr wrap="none" anchor="ctr"/>
          <a:lstStyle/>
          <a:p>
            <a:endParaRPr lang="en-US" dirty="0"/>
          </a:p>
        </p:txBody>
      </p:sp>
      <p:sp>
        <p:nvSpPr>
          <p:cNvPr id="12294" name="Subtitle 4"/>
          <p:cNvSpPr>
            <a:spLocks/>
          </p:cNvSpPr>
          <p:nvPr/>
        </p:nvSpPr>
        <p:spPr bwMode="auto">
          <a:xfrm>
            <a:off x="1447800" y="3505200"/>
            <a:ext cx="6858000" cy="2438400"/>
          </a:xfrm>
          <a:prstGeom prst="rect">
            <a:avLst/>
          </a:prstGeom>
          <a:noFill/>
          <a:ln w="9525">
            <a:noFill/>
            <a:miter lim="800000"/>
            <a:headEnd/>
            <a:tailEnd/>
          </a:ln>
        </p:spPr>
        <p:txBody>
          <a:bodyPr/>
          <a:lstStyle/>
          <a:p>
            <a:pPr algn="ctr">
              <a:spcBef>
                <a:spcPct val="20000"/>
              </a:spcBef>
            </a:pPr>
            <a:endParaRPr lang="en-US" sz="3200" dirty="0" smtClean="0"/>
          </a:p>
          <a:p>
            <a:pPr algn="ctr">
              <a:spcBef>
                <a:spcPct val="20000"/>
              </a:spcBef>
            </a:pPr>
            <a:r>
              <a:rPr lang="en-US" dirty="0" smtClean="0">
                <a:solidFill>
                  <a:schemeClr val="bg1"/>
                </a:solidFill>
              </a:rPr>
              <a:t>Dr. Samuel Walker</a:t>
            </a:r>
            <a:endParaRPr lang="en-US" sz="2000" dirty="0">
              <a:solidFill>
                <a:schemeClr val="bg1"/>
              </a:solidFill>
            </a:endParaRPr>
          </a:p>
          <a:p>
            <a:pPr algn="ctr">
              <a:spcBef>
                <a:spcPct val="20000"/>
              </a:spcBef>
            </a:pPr>
            <a:r>
              <a:rPr lang="en-US" sz="1800" dirty="0" smtClean="0">
                <a:solidFill>
                  <a:schemeClr val="bg1"/>
                </a:solidFill>
              </a:rPr>
              <a:t>Integrated </a:t>
            </a:r>
            <a:r>
              <a:rPr lang="en-US" sz="1800" dirty="0">
                <a:solidFill>
                  <a:schemeClr val="bg1"/>
                </a:solidFill>
              </a:rPr>
              <a:t>Ocean Observing System Program</a:t>
            </a:r>
          </a:p>
          <a:p>
            <a:pPr algn="ctr">
              <a:spcBef>
                <a:spcPct val="20000"/>
              </a:spcBef>
            </a:pPr>
            <a:r>
              <a:rPr lang="en-US" sz="1800" dirty="0" smtClean="0">
                <a:solidFill>
                  <a:schemeClr val="bg1"/>
                </a:solidFill>
              </a:rPr>
              <a:t>NOAA, National Ocean Service</a:t>
            </a:r>
            <a:endParaRPr lang="en-US" sz="1800" dirty="0">
              <a:solidFill>
                <a:schemeClr val="bg1"/>
              </a:solidFill>
            </a:endParaRPr>
          </a:p>
          <a:p>
            <a:pPr algn="ctr">
              <a:spcBef>
                <a:spcPct val="20000"/>
              </a:spcBef>
            </a:pPr>
            <a:r>
              <a:rPr lang="en-US" dirty="0" smtClean="0">
                <a:solidFill>
                  <a:schemeClr val="bg1"/>
                </a:solidFill>
              </a:rPr>
              <a:t>November 3, </a:t>
            </a:r>
            <a:r>
              <a:rPr lang="en-US" dirty="0">
                <a:solidFill>
                  <a:schemeClr val="bg1"/>
                </a:solidFill>
              </a:rPr>
              <a:t>2010</a:t>
            </a:r>
          </a:p>
        </p:txBody>
      </p:sp>
      <p:sp>
        <p:nvSpPr>
          <p:cNvPr id="12295" name="Line 8"/>
          <p:cNvSpPr>
            <a:spLocks noChangeShapeType="1"/>
          </p:cNvSpPr>
          <p:nvPr/>
        </p:nvSpPr>
        <p:spPr bwMode="auto">
          <a:xfrm>
            <a:off x="838200" y="3352800"/>
            <a:ext cx="7772400" cy="0"/>
          </a:xfrm>
          <a:prstGeom prst="line">
            <a:avLst/>
          </a:prstGeom>
          <a:noFill/>
          <a:ln w="9525">
            <a:solidFill>
              <a:srgbClr val="FFFFFF"/>
            </a:solidFill>
            <a:round/>
            <a:headEnd/>
            <a:tailEnd/>
          </a:ln>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p:txBody>
          <a:bodyPr/>
          <a:lstStyle/>
          <a:p>
            <a:pPr eaLnBrk="1" hangingPunct="1"/>
            <a:r>
              <a:rPr lang="en-US" b="1" dirty="0" smtClean="0"/>
              <a:t>Model Calibration/Validation</a:t>
            </a:r>
          </a:p>
        </p:txBody>
      </p:sp>
      <p:sp>
        <p:nvSpPr>
          <p:cNvPr id="5124" name="Rectangle 3"/>
          <p:cNvSpPr>
            <a:spLocks noGrp="1" noChangeArrowheads="1"/>
          </p:cNvSpPr>
          <p:nvPr>
            <p:ph idx="1"/>
          </p:nvPr>
        </p:nvSpPr>
        <p:spPr>
          <a:xfrm>
            <a:off x="228600" y="1219200"/>
            <a:ext cx="3733800" cy="2819400"/>
          </a:xfrm>
        </p:spPr>
        <p:txBody>
          <a:bodyPr/>
          <a:lstStyle/>
          <a:p>
            <a:pPr eaLnBrk="1" hangingPunct="1"/>
            <a:r>
              <a:rPr lang="en-US" sz="2000" dirty="0" smtClean="0"/>
              <a:t>Data-assimilating numerical simulation for 1 Jan 2007-30 July 2009</a:t>
            </a:r>
          </a:p>
          <a:p>
            <a:pPr eaLnBrk="1" hangingPunct="1"/>
            <a:r>
              <a:rPr lang="en-US" sz="2000" dirty="0" smtClean="0"/>
              <a:t>Incorporates glider, ship, satellite, mooring, and float data</a:t>
            </a:r>
          </a:p>
          <a:p>
            <a:pPr eaLnBrk="1" hangingPunct="1"/>
            <a:r>
              <a:rPr lang="en-US" sz="2000" dirty="0" smtClean="0"/>
              <a:t>Mean velocity fields agree well with glider observations</a:t>
            </a:r>
          </a:p>
        </p:txBody>
      </p:sp>
      <p:pic>
        <p:nvPicPr>
          <p:cNvPr id="5123" name="Picture 2"/>
          <p:cNvPicPr>
            <a:picLocks noChangeAspect="1" noChangeArrowheads="1"/>
          </p:cNvPicPr>
          <p:nvPr/>
        </p:nvPicPr>
        <p:blipFill>
          <a:blip r:embed="rId2" cstate="print"/>
          <a:srcRect/>
          <a:stretch>
            <a:fillRect/>
          </a:stretch>
        </p:blipFill>
        <p:spPr bwMode="auto">
          <a:xfrm>
            <a:off x="4191000" y="990600"/>
            <a:ext cx="4746625" cy="3902075"/>
          </a:xfrm>
          <a:prstGeom prst="rect">
            <a:avLst/>
          </a:prstGeom>
          <a:noFill/>
          <a:ln w="12700">
            <a:noFill/>
            <a:miter lim="800000"/>
            <a:headEnd/>
            <a:tailEnd/>
          </a:ln>
        </p:spPr>
      </p:pic>
      <p:sp>
        <p:nvSpPr>
          <p:cNvPr id="5125" name="Rectangle 4"/>
          <p:cNvSpPr>
            <a:spLocks/>
          </p:cNvSpPr>
          <p:nvPr/>
        </p:nvSpPr>
        <p:spPr bwMode="auto">
          <a:xfrm>
            <a:off x="4953000" y="5105400"/>
            <a:ext cx="3200400" cy="762000"/>
          </a:xfrm>
          <a:prstGeom prst="rect">
            <a:avLst/>
          </a:prstGeom>
          <a:noFill/>
          <a:ln w="12700">
            <a:noFill/>
            <a:miter lim="800000"/>
            <a:headEnd/>
            <a:tailEnd/>
          </a:ln>
        </p:spPr>
        <p:txBody>
          <a:bodyPr lIns="0" tIns="0" rIns="0" bIns="0"/>
          <a:lstStyle/>
          <a:p>
            <a:pPr algn="ctr"/>
            <a:r>
              <a:rPr lang="en-US" sz="1000" dirty="0">
                <a:latin typeface="+mn-lt"/>
                <a:ea typeface="Gill Sans"/>
                <a:cs typeface="Gill Sans"/>
              </a:rPr>
              <a:t>(above) Mean alongshore velocities from (a,b) glider observations, and (c,d) numerical simulation along CalCOFI Lines (a,c) 80.0, and (b,d) 90.0. Positive velocities are poleward.</a:t>
            </a:r>
          </a:p>
        </p:txBody>
      </p:sp>
      <p:sp>
        <p:nvSpPr>
          <p:cNvPr id="6"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10</a:t>
            </a:fld>
            <a:endParaRPr lang="en-US" dirty="0" smtClean="0">
              <a:solidFill>
                <a:schemeClr val="bg1"/>
              </a:solidFill>
            </a:endParaRPr>
          </a:p>
        </p:txBody>
      </p:sp>
      <p:sp>
        <p:nvSpPr>
          <p:cNvPr id="7"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pic>
        <p:nvPicPr>
          <p:cNvPr id="8" name="Picture 9" descr="263031_medium.jpg"/>
          <p:cNvPicPr>
            <a:picLocks noChangeAspect="1"/>
          </p:cNvPicPr>
          <p:nvPr/>
        </p:nvPicPr>
        <p:blipFill>
          <a:blip r:embed="rId3" cstate="print"/>
          <a:srcRect t="31921" r="12996" b="11581"/>
          <a:stretch>
            <a:fillRect/>
          </a:stretch>
        </p:blipFill>
        <p:spPr bwMode="auto">
          <a:xfrm>
            <a:off x="473313" y="4067175"/>
            <a:ext cx="3336687" cy="1690688"/>
          </a:xfrm>
          <a:prstGeom prst="rect">
            <a:avLst/>
          </a:prstGeom>
          <a:noFill/>
          <a:ln w="9525">
            <a:noFill/>
            <a:miter lim="800000"/>
            <a:headEnd/>
            <a:tailEnd/>
          </a:ln>
        </p:spPr>
      </p:pic>
      <p:sp>
        <p:nvSpPr>
          <p:cNvPr id="9" name="TextBox 12"/>
          <p:cNvSpPr txBox="1">
            <a:spLocks noChangeArrowheads="1"/>
          </p:cNvSpPr>
          <p:nvPr/>
        </p:nvSpPr>
        <p:spPr bwMode="auto">
          <a:xfrm>
            <a:off x="1235314" y="5819775"/>
            <a:ext cx="1828800" cy="276225"/>
          </a:xfrm>
          <a:prstGeom prst="rect">
            <a:avLst/>
          </a:prstGeom>
          <a:noFill/>
          <a:ln w="9525">
            <a:noFill/>
            <a:miter lim="800000"/>
            <a:headEnd/>
            <a:tailEnd/>
          </a:ln>
        </p:spPr>
        <p:txBody>
          <a:bodyPr>
            <a:spAutoFit/>
          </a:bodyPr>
          <a:lstStyle/>
          <a:p>
            <a:pPr algn="ctr"/>
            <a:r>
              <a:rPr lang="en-US" sz="1200" b="1" dirty="0">
                <a:solidFill>
                  <a:srgbClr val="000000"/>
                </a:solidFill>
              </a:rPr>
              <a:t>SeaGlider- IRobot</a:t>
            </a:r>
            <a:r>
              <a:rPr lang="en-US" sz="1000" b="1" baseline="44000" dirty="0">
                <a:solidFill>
                  <a:srgbClr val="000000"/>
                </a:solidFill>
              </a:rPr>
              <a:t>®</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2"/>
          <p:cNvPicPr>
            <a:picLocks noChangeAspect="1" noChangeArrowheads="1"/>
          </p:cNvPicPr>
          <p:nvPr/>
        </p:nvPicPr>
        <p:blipFill>
          <a:blip r:embed="rId2" cstate="print"/>
          <a:srcRect l="9601" t="28667" r="7201" b="11600"/>
          <a:stretch>
            <a:fillRect/>
          </a:stretch>
        </p:blipFill>
        <p:spPr bwMode="auto">
          <a:xfrm>
            <a:off x="152400" y="3487678"/>
            <a:ext cx="4298950" cy="2314575"/>
          </a:xfrm>
          <a:prstGeom prst="rect">
            <a:avLst/>
          </a:prstGeom>
          <a:noFill/>
          <a:ln w="9525">
            <a:solidFill>
              <a:schemeClr val="tx1"/>
            </a:solidFill>
            <a:miter lim="800000"/>
            <a:headEnd/>
            <a:tailEnd/>
          </a:ln>
        </p:spPr>
      </p:pic>
      <p:pic>
        <p:nvPicPr>
          <p:cNvPr id="16387" name="Picture 1" descr="RU27_route1.png"/>
          <p:cNvPicPr>
            <a:picLocks noChangeAspect="1"/>
          </p:cNvPicPr>
          <p:nvPr/>
        </p:nvPicPr>
        <p:blipFill>
          <a:blip r:embed="rId3" cstate="print"/>
          <a:srcRect/>
          <a:stretch>
            <a:fillRect/>
          </a:stretch>
        </p:blipFill>
        <p:spPr bwMode="auto">
          <a:xfrm>
            <a:off x="4191000" y="935038"/>
            <a:ext cx="4800600" cy="2341562"/>
          </a:xfrm>
          <a:prstGeom prst="rect">
            <a:avLst/>
          </a:prstGeom>
          <a:noFill/>
          <a:ln w="9525">
            <a:noFill/>
            <a:miter lim="800000"/>
            <a:headEnd/>
            <a:tailEnd/>
          </a:ln>
        </p:spPr>
      </p:pic>
      <p:sp>
        <p:nvSpPr>
          <p:cNvPr id="16388" name="Text Box 7"/>
          <p:cNvSpPr txBox="1">
            <a:spLocks noChangeArrowheads="1"/>
          </p:cNvSpPr>
          <p:nvPr/>
        </p:nvSpPr>
        <p:spPr bwMode="auto">
          <a:xfrm>
            <a:off x="11715" y="80963"/>
            <a:ext cx="9056085" cy="584776"/>
          </a:xfrm>
          <a:prstGeom prst="rect">
            <a:avLst/>
          </a:prstGeom>
          <a:noFill/>
          <a:ln w="9525">
            <a:noFill/>
            <a:miter lim="800000"/>
            <a:headEnd/>
            <a:tailEnd/>
          </a:ln>
        </p:spPr>
        <p:txBody>
          <a:bodyPr wrap="square">
            <a:spAutoFit/>
          </a:bodyPr>
          <a:lstStyle/>
          <a:p>
            <a:r>
              <a:rPr lang="en-US" sz="3200" b="1" dirty="0" smtClean="0">
                <a:latin typeface="+mn-lt"/>
              </a:rPr>
              <a:t>Rutgers’ Scarlet </a:t>
            </a:r>
            <a:r>
              <a:rPr lang="en-US" sz="3200" b="1" dirty="0">
                <a:latin typeface="+mn-lt"/>
              </a:rPr>
              <a:t>Knight</a:t>
            </a:r>
            <a:r>
              <a:rPr lang="en-US" sz="3200" b="1" dirty="0" smtClean="0">
                <a:latin typeface="+mn-lt"/>
              </a:rPr>
              <a:t> Crosses Ocean Basin</a:t>
            </a:r>
            <a:endParaRPr lang="en-US" sz="3200" b="1" dirty="0">
              <a:latin typeface="+mn-lt"/>
            </a:endParaRPr>
          </a:p>
        </p:txBody>
      </p:sp>
      <p:sp>
        <p:nvSpPr>
          <p:cNvPr id="16389" name="Text Box 8"/>
          <p:cNvSpPr txBox="1">
            <a:spLocks noChangeArrowheads="1"/>
          </p:cNvSpPr>
          <p:nvPr/>
        </p:nvSpPr>
        <p:spPr bwMode="auto">
          <a:xfrm>
            <a:off x="288925" y="762000"/>
            <a:ext cx="3749675" cy="2554545"/>
          </a:xfrm>
          <a:prstGeom prst="rect">
            <a:avLst/>
          </a:prstGeom>
          <a:noFill/>
          <a:ln w="9525">
            <a:noFill/>
            <a:miter lim="800000"/>
            <a:headEnd/>
            <a:tailEnd/>
          </a:ln>
        </p:spPr>
        <p:txBody>
          <a:bodyPr wrap="square">
            <a:spAutoFit/>
          </a:bodyPr>
          <a:lstStyle/>
          <a:p>
            <a:pPr>
              <a:buFont typeface="Arial"/>
              <a:buChar char="•"/>
            </a:pPr>
            <a:endParaRPr lang="en-US" sz="2000" dirty="0" smtClean="0">
              <a:latin typeface="+mn-lt"/>
            </a:endParaRPr>
          </a:p>
          <a:p>
            <a:pPr>
              <a:buFont typeface="Arial"/>
              <a:buChar char="•"/>
            </a:pPr>
            <a:r>
              <a:rPr lang="en-US" sz="2000" dirty="0" smtClean="0">
                <a:latin typeface="+mn-lt"/>
              </a:rPr>
              <a:t> 221 </a:t>
            </a:r>
            <a:r>
              <a:rPr lang="en-US" sz="2000" dirty="0">
                <a:latin typeface="+mn-lt"/>
              </a:rPr>
              <a:t>Days</a:t>
            </a:r>
            <a:endParaRPr lang="en-US" sz="2000" dirty="0" smtClean="0">
              <a:latin typeface="+mn-lt"/>
            </a:endParaRPr>
          </a:p>
          <a:p>
            <a:pPr>
              <a:buFont typeface="Arial"/>
              <a:buChar char="•"/>
            </a:pPr>
            <a:r>
              <a:rPr lang="en-US" sz="2000" dirty="0" smtClean="0">
                <a:latin typeface="+mn-lt"/>
              </a:rPr>
              <a:t> 7,409 </a:t>
            </a:r>
            <a:r>
              <a:rPr lang="en-US" sz="2000" dirty="0">
                <a:latin typeface="+mn-lt"/>
              </a:rPr>
              <a:t>km</a:t>
            </a:r>
            <a:endParaRPr lang="en-US" sz="2000" dirty="0" smtClean="0">
              <a:latin typeface="+mn-lt"/>
            </a:endParaRPr>
          </a:p>
          <a:p>
            <a:pPr>
              <a:buFont typeface="Arial"/>
              <a:buChar char="•"/>
            </a:pPr>
            <a:r>
              <a:rPr lang="en-US" sz="2000" dirty="0" smtClean="0">
                <a:latin typeface="+mn-lt"/>
              </a:rPr>
              <a:t> 11,000 </a:t>
            </a:r>
            <a:r>
              <a:rPr lang="en-US" sz="2000" dirty="0">
                <a:latin typeface="+mn-lt"/>
              </a:rPr>
              <a:t>Dives</a:t>
            </a:r>
            <a:endParaRPr lang="en-US" sz="2000" dirty="0" smtClean="0">
              <a:latin typeface="+mn-lt"/>
            </a:endParaRPr>
          </a:p>
          <a:p>
            <a:pPr>
              <a:buFont typeface="Arial"/>
              <a:buChar char="•"/>
            </a:pPr>
            <a:r>
              <a:rPr lang="en-US" sz="2000" dirty="0" smtClean="0">
                <a:latin typeface="+mn-lt"/>
              </a:rPr>
              <a:t> 11,000 </a:t>
            </a:r>
            <a:r>
              <a:rPr lang="en-US" sz="2000" dirty="0">
                <a:latin typeface="+mn-lt"/>
              </a:rPr>
              <a:t>Climbs</a:t>
            </a:r>
            <a:endParaRPr lang="en-US" sz="2000" dirty="0" smtClean="0">
              <a:latin typeface="+mn-lt"/>
            </a:endParaRPr>
          </a:p>
          <a:p>
            <a:pPr>
              <a:buFont typeface="Arial"/>
              <a:buChar char="•"/>
            </a:pPr>
            <a:r>
              <a:rPr lang="en-US" sz="2000" dirty="0" smtClean="0">
                <a:latin typeface="+mn-lt"/>
              </a:rPr>
              <a:t> Energy </a:t>
            </a:r>
            <a:r>
              <a:rPr lang="en-US" sz="2000" dirty="0">
                <a:latin typeface="+mn-lt"/>
              </a:rPr>
              <a:t>e</a:t>
            </a:r>
            <a:r>
              <a:rPr lang="en-US" sz="2000" dirty="0" smtClean="0">
                <a:latin typeface="+mn-lt"/>
              </a:rPr>
              <a:t>quivalent </a:t>
            </a:r>
            <a:r>
              <a:rPr lang="en-US" sz="2000" dirty="0">
                <a:latin typeface="+mn-lt"/>
              </a:rPr>
              <a:t>of 8 minutes</a:t>
            </a:r>
            <a:r>
              <a:rPr lang="en-US" sz="2000" dirty="0" smtClean="0">
                <a:latin typeface="+mn-lt"/>
              </a:rPr>
              <a:t> power the Rockefeller </a:t>
            </a:r>
            <a:r>
              <a:rPr lang="en-US" sz="2000" dirty="0">
                <a:latin typeface="+mn-lt"/>
              </a:rPr>
              <a:t>Center </a:t>
            </a:r>
            <a:r>
              <a:rPr lang="en-US" sz="2000" dirty="0" smtClean="0">
                <a:latin typeface="+mn-lt"/>
              </a:rPr>
              <a:t>Tree</a:t>
            </a:r>
            <a:endParaRPr lang="en-US" sz="2000" dirty="0">
              <a:latin typeface="+mn-lt"/>
            </a:endParaRPr>
          </a:p>
        </p:txBody>
      </p:sp>
      <p:pic>
        <p:nvPicPr>
          <p:cNvPr id="16390" name="Picture 9"/>
          <p:cNvPicPr>
            <a:picLocks noChangeAspect="1" noChangeArrowheads="1"/>
          </p:cNvPicPr>
          <p:nvPr/>
        </p:nvPicPr>
        <p:blipFill>
          <a:blip r:embed="rId4" cstate="print"/>
          <a:srcRect/>
          <a:stretch>
            <a:fillRect/>
          </a:stretch>
        </p:blipFill>
        <p:spPr bwMode="auto">
          <a:xfrm>
            <a:off x="4648200" y="3486090"/>
            <a:ext cx="4305300" cy="2316163"/>
          </a:xfrm>
          <a:prstGeom prst="rect">
            <a:avLst/>
          </a:prstGeom>
          <a:noFill/>
          <a:ln w="9525">
            <a:solidFill>
              <a:schemeClr val="tx1"/>
            </a:solidFill>
            <a:miter lim="800000"/>
            <a:headEnd/>
            <a:tailEnd/>
          </a:ln>
        </p:spPr>
      </p:pic>
      <p:pic>
        <p:nvPicPr>
          <p:cNvPr id="16392" name="Picture 20"/>
          <p:cNvPicPr>
            <a:picLocks noChangeAspect="1" noChangeArrowheads="1"/>
          </p:cNvPicPr>
          <p:nvPr/>
        </p:nvPicPr>
        <p:blipFill>
          <a:blip r:embed="rId5" cstate="print"/>
          <a:srcRect/>
          <a:stretch>
            <a:fillRect/>
          </a:stretch>
        </p:blipFill>
        <p:spPr bwMode="auto">
          <a:xfrm>
            <a:off x="2133600" y="990600"/>
            <a:ext cx="1828800" cy="1027113"/>
          </a:xfrm>
          <a:prstGeom prst="rect">
            <a:avLst/>
          </a:prstGeom>
          <a:noFill/>
          <a:ln w="9525">
            <a:solidFill>
              <a:schemeClr val="tx1"/>
            </a:solidFill>
            <a:miter lim="800000"/>
            <a:headEnd/>
            <a:tailEnd/>
          </a:ln>
        </p:spPr>
      </p:pic>
      <p:sp>
        <p:nvSpPr>
          <p:cNvPr id="9"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11</a:t>
            </a:fld>
            <a:endParaRPr lang="en-US" dirty="0" smtClean="0">
              <a:solidFill>
                <a:schemeClr val="bg1"/>
              </a:solidFill>
            </a:endParaRPr>
          </a:p>
        </p:txBody>
      </p:sp>
      <p:sp>
        <p:nvSpPr>
          <p:cNvPr id="10"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11" name="Rectangle 10"/>
          <p:cNvSpPr/>
          <p:nvPr/>
        </p:nvSpPr>
        <p:spPr>
          <a:xfrm>
            <a:off x="492132" y="5772090"/>
            <a:ext cx="3454792" cy="400110"/>
          </a:xfrm>
          <a:prstGeom prst="rect">
            <a:avLst/>
          </a:prstGeom>
        </p:spPr>
        <p:txBody>
          <a:bodyPr wrap="none">
            <a:spAutoFit/>
          </a:bodyPr>
          <a:lstStyle/>
          <a:p>
            <a:r>
              <a:rPr lang="en-US" sz="2000" dirty="0" smtClean="0"/>
              <a:t>Tuckerton, New Jersey, USA</a:t>
            </a:r>
            <a:endParaRPr lang="en-US" sz="2000" dirty="0"/>
          </a:p>
        </p:txBody>
      </p:sp>
      <p:sp>
        <p:nvSpPr>
          <p:cNvPr id="12" name="Rectangle 11"/>
          <p:cNvSpPr/>
          <p:nvPr/>
        </p:nvSpPr>
        <p:spPr>
          <a:xfrm>
            <a:off x="5445132" y="5767625"/>
            <a:ext cx="2708268" cy="400110"/>
          </a:xfrm>
          <a:prstGeom prst="rect">
            <a:avLst/>
          </a:prstGeom>
        </p:spPr>
        <p:txBody>
          <a:bodyPr wrap="none">
            <a:spAutoFit/>
          </a:bodyPr>
          <a:lstStyle/>
          <a:p>
            <a:r>
              <a:rPr lang="en-US" sz="2000" dirty="0" smtClean="0"/>
              <a:t>Baiona, Galicia, Spain</a:t>
            </a:r>
            <a:endParaRPr 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glider_TT_SS_ST_new1"/>
          <p:cNvPicPr>
            <a:picLocks noChangeAspect="1" noChangeArrowheads="1"/>
          </p:cNvPicPr>
          <p:nvPr/>
        </p:nvPicPr>
        <p:blipFill>
          <a:blip r:embed="rId2" cstate="print"/>
          <a:srcRect l="1733" t="3796" b="5324"/>
          <a:stretch>
            <a:fillRect/>
          </a:stretch>
        </p:blipFill>
        <p:spPr bwMode="auto">
          <a:xfrm>
            <a:off x="4205288" y="1274763"/>
            <a:ext cx="4865687" cy="4741862"/>
          </a:xfrm>
          <a:prstGeom prst="rect">
            <a:avLst/>
          </a:prstGeom>
          <a:noFill/>
          <a:ln w="9525">
            <a:noFill/>
            <a:miter lim="800000"/>
            <a:headEnd/>
            <a:tailEnd/>
          </a:ln>
        </p:spPr>
      </p:pic>
      <p:sp>
        <p:nvSpPr>
          <p:cNvPr id="31747" name="Title 1"/>
          <p:cNvSpPr>
            <a:spLocks noGrp="1"/>
          </p:cNvSpPr>
          <p:nvPr>
            <p:ph type="title"/>
          </p:nvPr>
        </p:nvSpPr>
        <p:spPr>
          <a:xfrm>
            <a:off x="304800" y="0"/>
            <a:ext cx="8610600" cy="784225"/>
          </a:xfrm>
        </p:spPr>
        <p:txBody>
          <a:bodyPr/>
          <a:lstStyle/>
          <a:p>
            <a:pPr eaLnBrk="1" hangingPunct="1"/>
            <a:r>
              <a:rPr lang="en-US" sz="2400" dirty="0" smtClean="0">
                <a:cs typeface="Arial" charset="0"/>
              </a:rPr>
              <a:t>Time Series of Glider Profiles &amp;  Global &amp; Regional NCOM Forecasts of Temperature, Salinity, Potential Density</a:t>
            </a:r>
          </a:p>
        </p:txBody>
      </p:sp>
      <p:sp>
        <p:nvSpPr>
          <p:cNvPr id="31748" name="TextBox 6"/>
          <p:cNvSpPr txBox="1">
            <a:spLocks noChangeArrowheads="1"/>
          </p:cNvSpPr>
          <p:nvPr/>
        </p:nvSpPr>
        <p:spPr bwMode="auto">
          <a:xfrm>
            <a:off x="152400" y="1066800"/>
            <a:ext cx="4108450" cy="4770537"/>
          </a:xfrm>
          <a:prstGeom prst="rect">
            <a:avLst/>
          </a:prstGeom>
          <a:noFill/>
          <a:ln w="9525">
            <a:noFill/>
            <a:miter lim="800000"/>
            <a:headEnd/>
            <a:tailEnd/>
          </a:ln>
        </p:spPr>
        <p:txBody>
          <a:bodyPr>
            <a:spAutoFit/>
          </a:bodyPr>
          <a:lstStyle/>
          <a:p>
            <a:pPr marL="231775" indent="-231775" defTabSz="457200"/>
            <a:r>
              <a:rPr lang="en-US" sz="1600" b="1" dirty="0">
                <a:solidFill>
                  <a:prstClr val="black"/>
                </a:solidFill>
                <a:latin typeface="Calibri" charset="0"/>
                <a:ea typeface="MS PGothic" pitchFamily="34" charset="-128"/>
                <a:cs typeface="Arial" charset="0"/>
              </a:rPr>
              <a:t>Top </a:t>
            </a:r>
            <a:r>
              <a:rPr lang="en-US" sz="1600" dirty="0">
                <a:solidFill>
                  <a:prstClr val="black"/>
                </a:solidFill>
                <a:latin typeface="Calibri" charset="0"/>
                <a:ea typeface="MS PGothic" pitchFamily="34" charset="-128"/>
                <a:cs typeface="Arial" charset="0"/>
              </a:rPr>
              <a:t>– </a:t>
            </a:r>
            <a:r>
              <a:rPr lang="en-US" sz="1600" dirty="0">
                <a:solidFill>
                  <a:srgbClr val="FF3300"/>
                </a:solidFill>
                <a:latin typeface="Calibri" charset="0"/>
                <a:ea typeface="MS PGothic" pitchFamily="34" charset="-128"/>
                <a:cs typeface="Arial" charset="0"/>
              </a:rPr>
              <a:t>Seaglider</a:t>
            </a:r>
            <a:r>
              <a:rPr lang="en-US" sz="1600" dirty="0">
                <a:solidFill>
                  <a:prstClr val="black"/>
                </a:solidFill>
                <a:latin typeface="Calibri" charset="0"/>
                <a:ea typeface="MS PGothic" pitchFamily="34" charset="-128"/>
                <a:cs typeface="Arial" charset="0"/>
              </a:rPr>
              <a:t> CTD observations for the period  01-30 May 2009</a:t>
            </a:r>
          </a:p>
          <a:p>
            <a:pPr marL="231775" indent="-231775" defTabSz="457200"/>
            <a:endParaRPr lang="en-US" sz="1600" dirty="0">
              <a:solidFill>
                <a:prstClr val="black"/>
              </a:solidFill>
              <a:latin typeface="Calibri" charset="0"/>
              <a:ea typeface="MS PGothic" pitchFamily="34" charset="-128"/>
              <a:cs typeface="Arial" charset="0"/>
            </a:endParaRPr>
          </a:p>
          <a:p>
            <a:pPr marL="231775" indent="-231775" defTabSz="457200"/>
            <a:r>
              <a:rPr lang="en-US" sz="1600" b="1" dirty="0">
                <a:solidFill>
                  <a:prstClr val="black"/>
                </a:solidFill>
                <a:latin typeface="Calibri" charset="0"/>
                <a:ea typeface="MS PGothic" pitchFamily="34" charset="-128"/>
                <a:cs typeface="Arial" charset="0"/>
              </a:rPr>
              <a:t>Center </a:t>
            </a:r>
            <a:r>
              <a:rPr lang="en-US" sz="1600" dirty="0">
                <a:solidFill>
                  <a:prstClr val="black"/>
                </a:solidFill>
                <a:latin typeface="Calibri" charset="0"/>
                <a:ea typeface="MS PGothic" pitchFamily="34" charset="-128"/>
                <a:cs typeface="Arial" charset="0"/>
              </a:rPr>
              <a:t>– 1/36 Degree </a:t>
            </a:r>
            <a:r>
              <a:rPr lang="en-US" sz="1600" dirty="0">
                <a:solidFill>
                  <a:srgbClr val="FF3300"/>
                </a:solidFill>
                <a:latin typeface="Calibri" charset="0"/>
                <a:ea typeface="MS PGothic" pitchFamily="34" charset="-128"/>
                <a:cs typeface="Arial" charset="0"/>
              </a:rPr>
              <a:t>Regional WPAC-NCOM</a:t>
            </a:r>
            <a:r>
              <a:rPr lang="en-US" sz="1600" dirty="0">
                <a:solidFill>
                  <a:prstClr val="black"/>
                </a:solidFill>
                <a:latin typeface="Calibri" charset="0"/>
                <a:ea typeface="MS PGothic" pitchFamily="34" charset="-128"/>
                <a:cs typeface="Arial" charset="0"/>
              </a:rPr>
              <a:t> concurrent profile data</a:t>
            </a:r>
          </a:p>
          <a:p>
            <a:pPr marL="231775" indent="-231775" defTabSz="457200"/>
            <a:endParaRPr lang="en-US" sz="1600" dirty="0">
              <a:solidFill>
                <a:prstClr val="black"/>
              </a:solidFill>
              <a:latin typeface="Calibri" charset="0"/>
              <a:ea typeface="MS PGothic" pitchFamily="34" charset="-128"/>
              <a:cs typeface="Arial" charset="0"/>
            </a:endParaRPr>
          </a:p>
          <a:p>
            <a:pPr marL="231775" indent="-231775" defTabSz="457200"/>
            <a:r>
              <a:rPr lang="en-US" sz="1600" b="1" dirty="0">
                <a:solidFill>
                  <a:prstClr val="black"/>
                </a:solidFill>
                <a:latin typeface="Calibri" charset="0"/>
                <a:ea typeface="MS PGothic" pitchFamily="34" charset="-128"/>
                <a:cs typeface="Arial" charset="0"/>
              </a:rPr>
              <a:t>Bottom </a:t>
            </a:r>
            <a:r>
              <a:rPr lang="en-US" sz="1600" dirty="0">
                <a:solidFill>
                  <a:prstClr val="black"/>
                </a:solidFill>
                <a:latin typeface="Calibri" charset="0"/>
                <a:ea typeface="MS PGothic" pitchFamily="34" charset="-128"/>
                <a:cs typeface="Arial" charset="0"/>
              </a:rPr>
              <a:t>– 1/8 Degree </a:t>
            </a:r>
            <a:r>
              <a:rPr lang="en-US" sz="1600" dirty="0">
                <a:solidFill>
                  <a:srgbClr val="FF3300"/>
                </a:solidFill>
                <a:latin typeface="Calibri" charset="0"/>
                <a:ea typeface="MS PGothic" pitchFamily="34" charset="-128"/>
                <a:cs typeface="Arial" charset="0"/>
              </a:rPr>
              <a:t>Global NCOM</a:t>
            </a:r>
            <a:r>
              <a:rPr lang="en-US" sz="1600" dirty="0">
                <a:solidFill>
                  <a:prstClr val="black"/>
                </a:solidFill>
                <a:latin typeface="Calibri" charset="0"/>
                <a:ea typeface="MS PGothic" pitchFamily="34" charset="-128"/>
                <a:cs typeface="Arial" charset="0"/>
              </a:rPr>
              <a:t> data</a:t>
            </a:r>
          </a:p>
          <a:p>
            <a:pPr marL="231775" indent="-231775" defTabSz="457200">
              <a:buFont typeface="Arial" charset="0"/>
              <a:buChar char="•"/>
            </a:pPr>
            <a:endParaRPr lang="en-US" sz="1600" dirty="0">
              <a:solidFill>
                <a:prstClr val="black"/>
              </a:solidFill>
              <a:latin typeface="Calibri" charset="0"/>
              <a:ea typeface="MS PGothic" pitchFamily="34" charset="-128"/>
              <a:cs typeface="Arial" charset="0"/>
            </a:endParaRPr>
          </a:p>
          <a:p>
            <a:pPr marL="231775" indent="-231775" defTabSz="457200">
              <a:buFont typeface="Arial" charset="0"/>
              <a:buChar char="•"/>
            </a:pPr>
            <a:endParaRPr lang="en-US" sz="1600" dirty="0">
              <a:solidFill>
                <a:prstClr val="black"/>
              </a:solidFill>
              <a:latin typeface="Calibri" charset="0"/>
              <a:ea typeface="MS PGothic" pitchFamily="34" charset="-128"/>
              <a:cs typeface="Arial" charset="0"/>
            </a:endParaRPr>
          </a:p>
          <a:p>
            <a:pPr marL="231775" indent="-231775" defTabSz="457200">
              <a:buFont typeface="Arial" charset="0"/>
              <a:buChar char="•"/>
            </a:pPr>
            <a:r>
              <a:rPr lang="en-US" sz="1600" dirty="0">
                <a:solidFill>
                  <a:prstClr val="black"/>
                </a:solidFill>
                <a:latin typeface="Calibri" charset="0"/>
                <a:ea typeface="MS PGothic" pitchFamily="34" charset="-128"/>
                <a:cs typeface="Arial" charset="0"/>
              </a:rPr>
              <a:t>Glider passed through a </a:t>
            </a:r>
            <a:r>
              <a:rPr lang="en-US" sz="1600" dirty="0">
                <a:solidFill>
                  <a:srgbClr val="0000FF"/>
                </a:solidFill>
                <a:latin typeface="Calibri" charset="0"/>
                <a:ea typeface="MS PGothic" pitchFamily="34" charset="-128"/>
                <a:cs typeface="Arial" charset="0"/>
              </a:rPr>
              <a:t>cold-core eddy</a:t>
            </a:r>
          </a:p>
          <a:p>
            <a:pPr marL="231775" indent="-231775" defTabSz="457200">
              <a:buFont typeface="Arial" charset="0"/>
              <a:buChar char="•"/>
            </a:pPr>
            <a:endParaRPr lang="en-US" sz="1600" dirty="0">
              <a:solidFill>
                <a:prstClr val="black"/>
              </a:solidFill>
              <a:latin typeface="Calibri" charset="0"/>
              <a:ea typeface="MS PGothic" pitchFamily="34" charset="-128"/>
              <a:cs typeface="Arial" charset="0"/>
            </a:endParaRPr>
          </a:p>
          <a:p>
            <a:pPr marL="231775" indent="-231775" defTabSz="457200">
              <a:buFont typeface="Arial" charset="0"/>
              <a:buChar char="•"/>
            </a:pPr>
            <a:r>
              <a:rPr lang="en-US" sz="1600" dirty="0">
                <a:solidFill>
                  <a:prstClr val="black"/>
                </a:solidFill>
                <a:latin typeface="Calibri" charset="0"/>
                <a:ea typeface="MS PGothic" pitchFamily="34" charset="-128"/>
                <a:cs typeface="Arial" charset="0"/>
              </a:rPr>
              <a:t>Regional NCOM includes </a:t>
            </a:r>
            <a:r>
              <a:rPr lang="en-US" sz="1600" dirty="0">
                <a:solidFill>
                  <a:srgbClr val="0000FF"/>
                </a:solidFill>
                <a:latin typeface="Calibri" charset="0"/>
                <a:ea typeface="MS PGothic" pitchFamily="34" charset="-128"/>
                <a:cs typeface="Arial" charset="0"/>
              </a:rPr>
              <a:t>tides</a:t>
            </a:r>
            <a:endParaRPr lang="en-US" sz="1600" dirty="0">
              <a:solidFill>
                <a:prstClr val="black"/>
              </a:solidFill>
              <a:latin typeface="Calibri" charset="0"/>
              <a:ea typeface="MS PGothic" pitchFamily="34" charset="-128"/>
              <a:cs typeface="Arial" charset="0"/>
            </a:endParaRPr>
          </a:p>
          <a:p>
            <a:pPr marL="688975" lvl="1" indent="-231775" defTabSz="457200">
              <a:buFont typeface="Wingdings" charset="2"/>
              <a:buChar char="−"/>
            </a:pPr>
            <a:r>
              <a:rPr lang="en-US" sz="1600" dirty="0">
                <a:solidFill>
                  <a:prstClr val="black"/>
                </a:solidFill>
                <a:latin typeface="Calibri" charset="0"/>
                <a:ea typeface="MS PGothic" pitchFamily="34" charset="-128"/>
                <a:cs typeface="Arial" charset="0"/>
              </a:rPr>
              <a:t>GNCOM does not</a:t>
            </a:r>
          </a:p>
          <a:p>
            <a:pPr marL="688975" lvl="1" indent="-231775" defTabSz="457200">
              <a:buFont typeface="Lucida Grande" charset="0"/>
              <a:buChar char="-"/>
            </a:pPr>
            <a:r>
              <a:rPr lang="en-US" sz="1600" dirty="0">
                <a:solidFill>
                  <a:prstClr val="black"/>
                </a:solidFill>
                <a:latin typeface="Calibri" charset="0"/>
                <a:ea typeface="MS PGothic" pitchFamily="34" charset="-128"/>
                <a:cs typeface="Arial" charset="0"/>
              </a:rPr>
              <a:t>Note presence of </a:t>
            </a:r>
            <a:r>
              <a:rPr lang="en-US" sz="1600" dirty="0">
                <a:solidFill>
                  <a:srgbClr val="0000FF"/>
                </a:solidFill>
                <a:latin typeface="Calibri" charset="0"/>
                <a:ea typeface="MS PGothic" pitchFamily="34" charset="-128"/>
                <a:cs typeface="Arial" charset="0"/>
              </a:rPr>
              <a:t>internal tides</a:t>
            </a:r>
          </a:p>
          <a:p>
            <a:pPr marL="688975" lvl="1" indent="-231775" defTabSz="457200">
              <a:buFont typeface="Lucida Grande" charset="0"/>
              <a:buChar char="-"/>
            </a:pPr>
            <a:r>
              <a:rPr lang="en-US" sz="1600" dirty="0">
                <a:solidFill>
                  <a:prstClr val="black"/>
                </a:solidFill>
                <a:latin typeface="Calibri" charset="0"/>
                <a:ea typeface="MS PGothic" pitchFamily="34" charset="-128"/>
                <a:cs typeface="Arial" charset="0"/>
              </a:rPr>
              <a:t>RNCOM does amplitude well</a:t>
            </a:r>
          </a:p>
          <a:p>
            <a:pPr marL="688975" lvl="1" indent="-231775" defTabSz="457200">
              <a:buFont typeface="Lucida Grande" charset="0"/>
              <a:buChar char="-"/>
            </a:pPr>
            <a:r>
              <a:rPr lang="en-US" sz="1600" dirty="0">
                <a:solidFill>
                  <a:prstClr val="black"/>
                </a:solidFill>
                <a:latin typeface="Calibri" charset="0"/>
                <a:ea typeface="MS PGothic" pitchFamily="34" charset="-128"/>
                <a:cs typeface="Arial" charset="0"/>
              </a:rPr>
              <a:t>We need to work on phase</a:t>
            </a:r>
            <a:endParaRPr lang="en-US" sz="1600" dirty="0" smtClean="0">
              <a:solidFill>
                <a:prstClr val="black"/>
              </a:solidFill>
              <a:latin typeface="Calibri" charset="0"/>
              <a:ea typeface="MS PGothic" pitchFamily="34" charset="-128"/>
              <a:cs typeface="Arial" charset="0"/>
            </a:endParaRPr>
          </a:p>
          <a:p>
            <a:pPr marL="231775" indent="-231775" defTabSz="457200"/>
            <a:endParaRPr lang="en-US" sz="1600" dirty="0" smtClean="0">
              <a:solidFill>
                <a:prstClr val="black"/>
              </a:solidFill>
              <a:latin typeface="Calibri" charset="0"/>
              <a:ea typeface="MS PGothic" pitchFamily="34" charset="-128"/>
              <a:cs typeface="Arial" charset="0"/>
            </a:endParaRPr>
          </a:p>
          <a:p>
            <a:pPr marL="231775" indent="-231775" defTabSz="457200"/>
            <a:r>
              <a:rPr lang="en-US" sz="1600" dirty="0">
                <a:solidFill>
                  <a:prstClr val="black"/>
                </a:solidFill>
                <a:latin typeface="Calibri" charset="0"/>
                <a:ea typeface="MS PGothic" pitchFamily="34" charset="-128"/>
                <a:cs typeface="Arial" charset="0"/>
              </a:rPr>
              <a:t>Profile Analysis Viewing Environment (PAVE) , Mike Toner, NAVOCEANO</a:t>
            </a:r>
          </a:p>
        </p:txBody>
      </p:sp>
      <p:sp>
        <p:nvSpPr>
          <p:cNvPr id="31749" name="Rectangle 11"/>
          <p:cNvSpPr>
            <a:spLocks noChangeArrowheads="1"/>
          </p:cNvSpPr>
          <p:nvPr/>
        </p:nvSpPr>
        <p:spPr bwMode="auto">
          <a:xfrm>
            <a:off x="4268788" y="4241800"/>
            <a:ext cx="4762500" cy="263525"/>
          </a:xfrm>
          <a:prstGeom prst="rect">
            <a:avLst/>
          </a:prstGeom>
          <a:solidFill>
            <a:schemeClr val="bg1"/>
          </a:solidFill>
          <a:ln w="9525">
            <a:solidFill>
              <a:schemeClr val="bg1"/>
            </a:solidFill>
            <a:miter lim="800000"/>
            <a:headEnd/>
            <a:tailEnd/>
          </a:ln>
        </p:spPr>
        <p:txBody>
          <a:bodyPr wrap="none" anchor="ctr"/>
          <a:lstStyle/>
          <a:p>
            <a:pPr defTabSz="457200"/>
            <a:endParaRPr lang="en-US" sz="1800" dirty="0">
              <a:solidFill>
                <a:prstClr val="black"/>
              </a:solidFill>
              <a:latin typeface="Calibri" charset="0"/>
              <a:ea typeface="MS PGothic" pitchFamily="34" charset="-128"/>
              <a:cs typeface="+mn-cs"/>
            </a:endParaRPr>
          </a:p>
        </p:txBody>
      </p:sp>
      <p:sp>
        <p:nvSpPr>
          <p:cNvPr id="31750" name="Rectangle 12"/>
          <p:cNvSpPr>
            <a:spLocks noChangeArrowheads="1"/>
          </p:cNvSpPr>
          <p:nvPr/>
        </p:nvSpPr>
        <p:spPr bwMode="auto">
          <a:xfrm>
            <a:off x="4237038" y="2620963"/>
            <a:ext cx="4762500" cy="263525"/>
          </a:xfrm>
          <a:prstGeom prst="rect">
            <a:avLst/>
          </a:prstGeom>
          <a:solidFill>
            <a:schemeClr val="bg1"/>
          </a:solidFill>
          <a:ln w="9525">
            <a:solidFill>
              <a:schemeClr val="bg1"/>
            </a:solidFill>
            <a:miter lim="800000"/>
            <a:headEnd/>
            <a:tailEnd/>
          </a:ln>
        </p:spPr>
        <p:txBody>
          <a:bodyPr wrap="none" anchor="ctr"/>
          <a:lstStyle/>
          <a:p>
            <a:pPr defTabSz="457200"/>
            <a:endParaRPr lang="en-US" sz="1800" dirty="0">
              <a:solidFill>
                <a:prstClr val="black"/>
              </a:solidFill>
              <a:latin typeface="Calibri" charset="0"/>
              <a:ea typeface="MS PGothic" pitchFamily="34" charset="-128"/>
              <a:cs typeface="+mn-cs"/>
            </a:endParaRPr>
          </a:p>
        </p:txBody>
      </p:sp>
      <p:sp>
        <p:nvSpPr>
          <p:cNvPr id="31751" name="Rectangle 9"/>
          <p:cNvSpPr>
            <a:spLocks noChangeArrowheads="1"/>
          </p:cNvSpPr>
          <p:nvPr/>
        </p:nvSpPr>
        <p:spPr bwMode="auto">
          <a:xfrm>
            <a:off x="4389438" y="914400"/>
            <a:ext cx="4064000" cy="5048250"/>
          </a:xfrm>
          <a:prstGeom prst="rect">
            <a:avLst/>
          </a:prstGeom>
          <a:noFill/>
          <a:ln w="9525">
            <a:noFill/>
            <a:miter lim="800000"/>
            <a:headEnd/>
            <a:tailEnd/>
          </a:ln>
        </p:spPr>
        <p:txBody>
          <a:bodyPr wrap="none">
            <a:spAutoFit/>
          </a:bodyPr>
          <a:lstStyle/>
          <a:p>
            <a:pPr defTabSz="457200"/>
            <a:r>
              <a:rPr lang="en-US" sz="1400" dirty="0">
                <a:solidFill>
                  <a:prstClr val="black"/>
                </a:solidFill>
                <a:latin typeface="Calibri" charset="0"/>
                <a:ea typeface="MS PGothic" pitchFamily="34" charset="-128"/>
                <a:cs typeface="Arial" charset="0"/>
              </a:rPr>
              <a:t>Temperature              Salinity               Potential Density</a:t>
            </a: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r>
              <a:rPr lang="en-US" sz="1400" dirty="0">
                <a:solidFill>
                  <a:prstClr val="black"/>
                </a:solidFill>
                <a:latin typeface="Calibri" charset="0"/>
                <a:ea typeface="MS PGothic" pitchFamily="34" charset="-128"/>
                <a:cs typeface="Arial" charset="0"/>
              </a:rPr>
              <a:t>Glider</a:t>
            </a: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r>
              <a:rPr lang="en-US" sz="1400" dirty="0">
                <a:solidFill>
                  <a:prstClr val="black"/>
                </a:solidFill>
                <a:latin typeface="Calibri" charset="0"/>
                <a:ea typeface="MS PGothic" pitchFamily="34" charset="-128"/>
                <a:cs typeface="Arial" charset="0"/>
              </a:rPr>
              <a:t>WPAC</a:t>
            </a: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endParaRPr lang="en-US" sz="1400" dirty="0">
              <a:solidFill>
                <a:prstClr val="black"/>
              </a:solidFill>
              <a:latin typeface="Calibri" charset="0"/>
              <a:ea typeface="MS PGothic" pitchFamily="34" charset="-128"/>
              <a:cs typeface="Arial" charset="0"/>
            </a:endParaRPr>
          </a:p>
          <a:p>
            <a:pPr defTabSz="457200"/>
            <a:r>
              <a:rPr lang="en-US" sz="1400" dirty="0">
                <a:solidFill>
                  <a:prstClr val="black"/>
                </a:solidFill>
                <a:latin typeface="Calibri" charset="0"/>
                <a:ea typeface="MS PGothic" pitchFamily="34" charset="-128"/>
                <a:cs typeface="Arial" charset="0"/>
              </a:rPr>
              <a:t>Global</a:t>
            </a:r>
            <a:endParaRPr lang="en-US" sz="1400" dirty="0">
              <a:solidFill>
                <a:prstClr val="black"/>
              </a:solidFill>
              <a:latin typeface="Calibri" charset="0"/>
              <a:ea typeface="MS PGothic" pitchFamily="34" charset="-128"/>
              <a:cs typeface="+mn-cs"/>
            </a:endParaRPr>
          </a:p>
        </p:txBody>
      </p:sp>
      <p:sp>
        <p:nvSpPr>
          <p:cNvPr id="8"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12</a:t>
            </a:fld>
            <a:endParaRPr lang="en-US" dirty="0" smtClean="0">
              <a:solidFill>
                <a:schemeClr val="bg1"/>
              </a:solidFill>
            </a:endParaRPr>
          </a:p>
        </p:txBody>
      </p:sp>
      <p:sp>
        <p:nvSpPr>
          <p:cNvPr id="9"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b="1" dirty="0" smtClean="0"/>
              <a:t>2010 UAF Arctic Glider Missions</a:t>
            </a:r>
            <a:br>
              <a:rPr lang="en-US" sz="3200" b="1" dirty="0" smtClean="0"/>
            </a:br>
            <a:endParaRPr lang="en-US" sz="3200" b="1" dirty="0"/>
          </a:p>
        </p:txBody>
      </p:sp>
      <p:pic>
        <p:nvPicPr>
          <p:cNvPr id="4" name="Picture 3" descr="Chukchi_2010_gliders.png"/>
          <p:cNvPicPr>
            <a:picLocks noChangeAspect="1"/>
          </p:cNvPicPr>
          <p:nvPr/>
        </p:nvPicPr>
        <p:blipFill>
          <a:blip r:embed="rId2" cstate="print"/>
          <a:srcRect l="8374" t="6203" r="6952" b="10674"/>
          <a:stretch>
            <a:fillRect/>
          </a:stretch>
        </p:blipFill>
        <p:spPr>
          <a:xfrm>
            <a:off x="4267200" y="990600"/>
            <a:ext cx="4657299" cy="3429000"/>
          </a:xfrm>
          <a:prstGeom prst="rect">
            <a:avLst/>
          </a:prstGeom>
        </p:spPr>
      </p:pic>
      <p:sp>
        <p:nvSpPr>
          <p:cNvPr id="6" name="TextBox 5"/>
          <p:cNvSpPr txBox="1"/>
          <p:nvPr/>
        </p:nvSpPr>
        <p:spPr>
          <a:xfrm>
            <a:off x="152400" y="5791200"/>
            <a:ext cx="4114800" cy="338554"/>
          </a:xfrm>
          <a:prstGeom prst="rect">
            <a:avLst/>
          </a:prstGeom>
          <a:noFill/>
        </p:spPr>
        <p:txBody>
          <a:bodyPr wrap="square" rtlCol="0">
            <a:spAutoFit/>
          </a:bodyPr>
          <a:lstStyle/>
          <a:p>
            <a:pPr algn="ctr"/>
            <a:r>
              <a:rPr lang="en-US" sz="1600" dirty="0" smtClean="0"/>
              <a:t>PIs: Peter Winsor &amp; Tom Weingartner, UAF</a:t>
            </a:r>
            <a:endParaRPr lang="en-US" sz="1600" dirty="0"/>
          </a:p>
        </p:txBody>
      </p:sp>
      <p:pic>
        <p:nvPicPr>
          <p:cNvPr id="8" name="Picture 1" descr="IMG_0860.JPG"/>
          <p:cNvPicPr>
            <a:picLocks noChangeAspect="1"/>
          </p:cNvPicPr>
          <p:nvPr/>
        </p:nvPicPr>
        <p:blipFill>
          <a:blip r:embed="rId3" cstate="print"/>
          <a:srcRect/>
          <a:stretch>
            <a:fillRect/>
          </a:stretch>
        </p:blipFill>
        <p:spPr bwMode="auto">
          <a:xfrm>
            <a:off x="228600" y="2971800"/>
            <a:ext cx="4000500" cy="2667000"/>
          </a:xfrm>
          <a:prstGeom prst="rect">
            <a:avLst/>
          </a:prstGeom>
          <a:noFill/>
          <a:ln w="9525">
            <a:noFill/>
            <a:miter lim="800000"/>
            <a:headEnd/>
            <a:tailEnd/>
          </a:ln>
        </p:spPr>
      </p:pic>
      <p:sp>
        <p:nvSpPr>
          <p:cNvPr id="9" name="Rectangle 3"/>
          <p:cNvSpPr>
            <a:spLocks noChangeArrowheads="1"/>
          </p:cNvSpPr>
          <p:nvPr/>
        </p:nvSpPr>
        <p:spPr bwMode="auto">
          <a:xfrm>
            <a:off x="228600" y="861321"/>
            <a:ext cx="4343400" cy="2796279"/>
          </a:xfrm>
          <a:prstGeom prst="rect">
            <a:avLst/>
          </a:prstGeom>
          <a:noFill/>
          <a:ln w="9525">
            <a:noFill/>
            <a:round/>
            <a:headEnd/>
            <a:tailEnd/>
          </a:ln>
        </p:spPr>
        <p:txBody>
          <a:bodyPr wrap="square" lIns="90000" tIns="46800" rIns="90000" bIns="46800">
            <a:spAutoFit/>
          </a:bodyPr>
          <a:lstStyle/>
          <a:p>
            <a:pPr marL="228600" indent="-228600">
              <a:lnSpc>
                <a:spcPct val="87000"/>
              </a:lnSpc>
              <a:spcBef>
                <a:spcPts val="400"/>
              </a:spcBef>
              <a:spcAft>
                <a:spcPts val="600"/>
              </a:spcAft>
              <a:buFont typeface="Arial"/>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sz="2000" dirty="0" smtClean="0">
                <a:solidFill>
                  <a:srgbClr val="000000"/>
                </a:solidFill>
              </a:rPr>
              <a:t>69 days of glider missions</a:t>
            </a:r>
            <a:endParaRPr lang="en-GB" sz="2000" dirty="0" smtClean="0">
              <a:solidFill>
                <a:srgbClr val="000000"/>
              </a:solidFill>
              <a:latin typeface="Calibri" pitchFamily="32" charset="0"/>
              <a:ea typeface="ＭＳ Ｐゴシック" charset="0"/>
              <a:cs typeface="ＭＳ Ｐゴシック" charset="0"/>
            </a:endParaRPr>
          </a:p>
          <a:p>
            <a:pPr marL="228600" indent="-228600">
              <a:lnSpc>
                <a:spcPct val="87000"/>
              </a:lnSpc>
              <a:spcBef>
                <a:spcPts val="400"/>
              </a:spcBef>
              <a:spcAft>
                <a:spcPts val="600"/>
              </a:spcAft>
              <a:buFont typeface="Arial"/>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smtClean="0">
                <a:solidFill>
                  <a:srgbClr val="000000"/>
                </a:solidFill>
                <a:latin typeface="Calibri" pitchFamily="32" charset="0"/>
                <a:ea typeface="ＭＳ Ｐゴシック" charset="0"/>
                <a:cs typeface="ＭＳ Ｐゴシック" charset="0"/>
              </a:rPr>
              <a:t>&gt;800km covered</a:t>
            </a:r>
          </a:p>
          <a:p>
            <a:pPr marL="228600" indent="-228600">
              <a:lnSpc>
                <a:spcPct val="87000"/>
              </a:lnSpc>
              <a:spcBef>
                <a:spcPts val="400"/>
              </a:spcBef>
              <a:spcAft>
                <a:spcPts val="600"/>
              </a:spcAft>
              <a:buFont typeface="Arial"/>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smtClean="0">
                <a:solidFill>
                  <a:srgbClr val="000000"/>
                </a:solidFill>
                <a:latin typeface="Calibri" pitchFamily="32" charset="0"/>
                <a:ea typeface="ＭＳ Ｐゴシック" charset="0"/>
                <a:cs typeface="ＭＳ Ｐゴシック" charset="0"/>
              </a:rPr>
              <a:t>&gt;3000 vertical profiles</a:t>
            </a:r>
          </a:p>
          <a:p>
            <a:pPr marL="228600" indent="-228600">
              <a:lnSpc>
                <a:spcPct val="87000"/>
              </a:lnSpc>
              <a:spcBef>
                <a:spcPts val="400"/>
              </a:spcBef>
              <a:spcAft>
                <a:spcPts val="600"/>
              </a:spcAft>
              <a:buFont typeface="Arial"/>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smtClean="0">
                <a:solidFill>
                  <a:srgbClr val="000000"/>
                </a:solidFill>
                <a:latin typeface="Calibri" pitchFamily="32" charset="0"/>
                <a:ea typeface="ＭＳ Ｐゴシック" charset="0"/>
                <a:cs typeface="ＭＳ Ｐゴシック" charset="0"/>
              </a:rPr>
              <a:t>Webb Slocum gliders (2)</a:t>
            </a:r>
          </a:p>
          <a:p>
            <a:pPr marL="228600" indent="-228600">
              <a:lnSpc>
                <a:spcPct val="87000"/>
              </a:lnSpc>
              <a:spcBef>
                <a:spcPts val="400"/>
              </a:spcBef>
              <a:spcAft>
                <a:spcPts val="600"/>
              </a:spcAft>
              <a:buFont typeface="Arial"/>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smtClean="0">
                <a:solidFill>
                  <a:srgbClr val="000000"/>
                </a:solidFill>
                <a:latin typeface="Calibri" pitchFamily="32" charset="0"/>
                <a:ea typeface="ＭＳ Ｐゴシック" charset="0"/>
                <a:cs typeface="ＭＳ Ｐゴシック" charset="0"/>
              </a:rPr>
              <a:t>Dynamics of polar oceans</a:t>
            </a:r>
          </a:p>
          <a:p>
            <a:pPr marL="228600" indent="-228600">
              <a:lnSpc>
                <a:spcPct val="87000"/>
              </a:lnSpc>
              <a:spcBef>
                <a:spcPts val="400"/>
              </a:spcBef>
              <a:spcAft>
                <a:spcPts val="600"/>
              </a:spcAft>
              <a:buFont typeface="Arial"/>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endParaRPr lang="en-GB" sz="2000" dirty="0" smtClean="0">
              <a:solidFill>
                <a:srgbClr val="000000"/>
              </a:solidFill>
              <a:latin typeface="Calibri" pitchFamily="32" charset="0"/>
              <a:ea typeface="ＭＳ Ｐゴシック" charset="0"/>
              <a:cs typeface="ＭＳ Ｐゴシック" charset="0"/>
            </a:endParaRPr>
          </a:p>
          <a:p>
            <a:pPr marL="228600" indent="-228600">
              <a:lnSpc>
                <a:spcPct val="87000"/>
              </a:lnSpc>
              <a:spcBef>
                <a:spcPts val="400"/>
              </a:spcBef>
              <a:spcAft>
                <a:spcPts val="600"/>
              </a:spcAft>
              <a:buFont typeface="Arial"/>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endParaRPr lang="en-GB" sz="2000" dirty="0">
              <a:solidFill>
                <a:srgbClr val="000000"/>
              </a:solidFill>
              <a:latin typeface="Calibri" pitchFamily="32" charset="0"/>
              <a:ea typeface="ＭＳ Ｐゴシック" charset="0"/>
              <a:cs typeface="ＭＳ Ｐゴシック" charset="0"/>
            </a:endParaRPr>
          </a:p>
        </p:txBody>
      </p:sp>
      <p:sp>
        <p:nvSpPr>
          <p:cNvPr id="10"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13</a:t>
            </a:fld>
            <a:endParaRPr lang="en-US" dirty="0" smtClean="0">
              <a:solidFill>
                <a:schemeClr val="bg1"/>
              </a:solidFill>
            </a:endParaRPr>
          </a:p>
        </p:txBody>
      </p:sp>
      <p:sp>
        <p:nvSpPr>
          <p:cNvPr id="11"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12" name="Rectangle 11"/>
          <p:cNvSpPr/>
          <p:nvPr/>
        </p:nvSpPr>
        <p:spPr>
          <a:xfrm>
            <a:off x="4724400" y="4622162"/>
            <a:ext cx="4114800" cy="1169038"/>
          </a:xfrm>
          <a:prstGeom prst="rect">
            <a:avLst/>
          </a:prstGeom>
        </p:spPr>
        <p:txBody>
          <a:bodyPr wrap="square">
            <a:spAutoFit/>
          </a:bodyPr>
          <a:lstStyle/>
          <a:p>
            <a:pPr marL="228600" indent="-228600">
              <a:lnSpc>
                <a:spcPct val="87000"/>
              </a:lnSpc>
              <a:spcBef>
                <a:spcPts val="400"/>
              </a:spcBef>
              <a:spcAft>
                <a:spcPts val="600"/>
              </a:spcAft>
              <a:buFont typeface="Arial"/>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US" sz="2000" dirty="0" smtClean="0">
                <a:solidFill>
                  <a:srgbClr val="000000"/>
                </a:solidFill>
                <a:latin typeface="Calibri" pitchFamily="32" charset="0"/>
                <a:ea typeface="ＭＳ Ｐゴシック" charset="0"/>
                <a:cs typeface="ＭＳ Ｐゴシック" charset="0"/>
              </a:rPr>
              <a:t>Operates in extreme environments</a:t>
            </a:r>
            <a:endParaRPr lang="en-GB" sz="2000" dirty="0" smtClean="0">
              <a:solidFill>
                <a:srgbClr val="000000"/>
              </a:solidFill>
              <a:latin typeface="Calibri" pitchFamily="32" charset="0"/>
              <a:ea typeface="ＭＳ Ｐゴシック" charset="0"/>
              <a:cs typeface="ＭＳ Ｐゴシック" charset="0"/>
            </a:endParaRPr>
          </a:p>
          <a:p>
            <a:pPr marL="228600" indent="-228600">
              <a:lnSpc>
                <a:spcPct val="87000"/>
              </a:lnSpc>
              <a:spcBef>
                <a:spcPts val="400"/>
              </a:spcBef>
              <a:spcAft>
                <a:spcPts val="600"/>
              </a:spcAft>
              <a:buFont typeface="Arial"/>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smtClean="0">
                <a:solidFill>
                  <a:srgbClr val="000000"/>
                </a:solidFill>
                <a:latin typeface="Calibri" pitchFamily="32" charset="0"/>
                <a:ea typeface="ＭＳ Ｐゴシック" charset="0"/>
                <a:cs typeface="ＭＳ Ｐゴシック" charset="0"/>
              </a:rPr>
              <a:t>Enhanced safety of personnel</a:t>
            </a:r>
          </a:p>
          <a:p>
            <a:pPr marL="228600" indent="-228600">
              <a:lnSpc>
                <a:spcPct val="87000"/>
              </a:lnSpc>
              <a:spcBef>
                <a:spcPts val="400"/>
              </a:spcBef>
              <a:spcAft>
                <a:spcPts val="600"/>
              </a:spcAft>
              <a:buFont typeface="Arial"/>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smtClean="0">
                <a:solidFill>
                  <a:srgbClr val="000000"/>
                </a:solidFill>
                <a:latin typeface="Calibri" pitchFamily="32" charset="0"/>
                <a:ea typeface="ＭＳ Ｐゴシック" charset="0"/>
                <a:cs typeface="ＭＳ Ｐゴシック" charset="0"/>
              </a:rPr>
              <a:t>Supports critical research missions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476900" y="92075"/>
            <a:ext cx="8209900" cy="584776"/>
          </a:xfrm>
          <a:prstGeom prst="rect">
            <a:avLst/>
          </a:prstGeom>
          <a:noFill/>
          <a:ln w="9525">
            <a:noFill/>
            <a:miter lim="800000"/>
            <a:headEnd/>
            <a:tailEnd/>
          </a:ln>
        </p:spPr>
        <p:txBody>
          <a:bodyPr wrap="none">
            <a:spAutoFit/>
          </a:bodyPr>
          <a:lstStyle/>
          <a:p>
            <a:pPr algn="ctr"/>
            <a:r>
              <a:rPr lang="en-US" sz="3200" b="1" dirty="0" smtClean="0"/>
              <a:t>Autonomous, Continuous Measurements</a:t>
            </a:r>
            <a:endParaRPr lang="en-US" sz="3200" b="1" dirty="0"/>
          </a:p>
        </p:txBody>
      </p:sp>
      <p:pic>
        <p:nvPicPr>
          <p:cNvPr id="9219" name="Picture 5" descr="sensor1"/>
          <p:cNvPicPr>
            <a:picLocks noChangeAspect="1" noChangeArrowheads="1"/>
          </p:cNvPicPr>
          <p:nvPr/>
        </p:nvPicPr>
        <p:blipFill>
          <a:blip r:embed="rId3" cstate="print"/>
          <a:srcRect l="42650" t="32321" r="37674" b="23061"/>
          <a:stretch>
            <a:fillRect/>
          </a:stretch>
        </p:blipFill>
        <p:spPr bwMode="auto">
          <a:xfrm>
            <a:off x="228600" y="2514600"/>
            <a:ext cx="852487" cy="2395538"/>
          </a:xfrm>
          <a:prstGeom prst="rect">
            <a:avLst/>
          </a:prstGeom>
          <a:noFill/>
          <a:ln w="9525">
            <a:solidFill>
              <a:schemeClr val="tx1"/>
            </a:solidFill>
            <a:miter lim="800000"/>
            <a:headEnd/>
            <a:tailEnd/>
          </a:ln>
        </p:spPr>
      </p:pic>
      <p:pic>
        <p:nvPicPr>
          <p:cNvPr id="9220" name="Picture 6" descr="ru07_out_transect"/>
          <p:cNvPicPr>
            <a:picLocks noChangeAspect="1" noChangeArrowheads="1"/>
          </p:cNvPicPr>
          <p:nvPr/>
        </p:nvPicPr>
        <p:blipFill>
          <a:blip r:embed="rId4" cstate="print"/>
          <a:srcRect l="6567" t="27699" r="6776" b="53236"/>
          <a:stretch>
            <a:fillRect/>
          </a:stretch>
        </p:blipFill>
        <p:spPr bwMode="auto">
          <a:xfrm>
            <a:off x="3581400" y="3924300"/>
            <a:ext cx="5486400" cy="1562100"/>
          </a:xfrm>
          <a:prstGeom prst="rect">
            <a:avLst/>
          </a:prstGeom>
          <a:noFill/>
          <a:ln w="9525">
            <a:noFill/>
            <a:miter lim="800000"/>
            <a:headEnd/>
            <a:tailEnd/>
          </a:ln>
        </p:spPr>
      </p:pic>
      <p:sp>
        <p:nvSpPr>
          <p:cNvPr id="9221" name="Text Box 8"/>
          <p:cNvSpPr txBox="1">
            <a:spLocks noChangeArrowheads="1"/>
          </p:cNvSpPr>
          <p:nvPr/>
        </p:nvSpPr>
        <p:spPr bwMode="auto">
          <a:xfrm>
            <a:off x="3962400" y="4876800"/>
            <a:ext cx="2082800" cy="304800"/>
          </a:xfrm>
          <a:prstGeom prst="rect">
            <a:avLst/>
          </a:prstGeom>
          <a:noFill/>
          <a:ln w="9525">
            <a:noFill/>
            <a:miter lim="800000"/>
            <a:headEnd/>
            <a:tailEnd/>
          </a:ln>
        </p:spPr>
        <p:txBody>
          <a:bodyPr wrap="none">
            <a:spAutoFit/>
          </a:bodyPr>
          <a:lstStyle/>
          <a:p>
            <a:r>
              <a:rPr lang="en-US" sz="1400" b="1" dirty="0"/>
              <a:t>Oxygen Concentration</a:t>
            </a:r>
          </a:p>
        </p:txBody>
      </p:sp>
      <p:pic>
        <p:nvPicPr>
          <p:cNvPr id="9222" name="Picture 9" descr="Optode"/>
          <p:cNvPicPr>
            <a:picLocks noChangeAspect="1" noChangeArrowheads="1"/>
          </p:cNvPicPr>
          <p:nvPr/>
        </p:nvPicPr>
        <p:blipFill>
          <a:blip r:embed="rId5" cstate="print"/>
          <a:srcRect/>
          <a:stretch>
            <a:fillRect/>
          </a:stretch>
        </p:blipFill>
        <p:spPr bwMode="auto">
          <a:xfrm>
            <a:off x="1298575" y="1143000"/>
            <a:ext cx="3197225" cy="2398713"/>
          </a:xfrm>
          <a:prstGeom prst="rect">
            <a:avLst/>
          </a:prstGeom>
          <a:noFill/>
          <a:ln w="9525">
            <a:solidFill>
              <a:schemeClr val="tx1"/>
            </a:solidFill>
            <a:miter lim="800000"/>
            <a:headEnd/>
            <a:tailEnd/>
          </a:ln>
        </p:spPr>
      </p:pic>
      <p:pic>
        <p:nvPicPr>
          <p:cNvPr id="9223" name="Picture 10" descr="GliderUnderwater"/>
          <p:cNvPicPr>
            <a:picLocks noChangeAspect="1" noChangeArrowheads="1"/>
          </p:cNvPicPr>
          <p:nvPr/>
        </p:nvPicPr>
        <p:blipFill>
          <a:blip r:embed="rId6" cstate="print"/>
          <a:srcRect/>
          <a:stretch>
            <a:fillRect/>
          </a:stretch>
        </p:blipFill>
        <p:spPr bwMode="auto">
          <a:xfrm>
            <a:off x="4724400" y="1143000"/>
            <a:ext cx="4267200" cy="2398713"/>
          </a:xfrm>
          <a:prstGeom prst="rect">
            <a:avLst/>
          </a:prstGeom>
          <a:noFill/>
          <a:ln w="9525">
            <a:solidFill>
              <a:schemeClr val="tx1"/>
            </a:solidFill>
            <a:miter lim="800000"/>
            <a:headEnd/>
            <a:tailEnd/>
          </a:ln>
        </p:spPr>
      </p:pic>
      <p:sp>
        <p:nvSpPr>
          <p:cNvPr id="9224" name="Text Box 11"/>
          <p:cNvSpPr txBox="1">
            <a:spLocks noChangeArrowheads="1"/>
          </p:cNvSpPr>
          <p:nvPr/>
        </p:nvSpPr>
        <p:spPr bwMode="auto">
          <a:xfrm>
            <a:off x="4191000" y="5543490"/>
            <a:ext cx="4343400" cy="400110"/>
          </a:xfrm>
          <a:prstGeom prst="rect">
            <a:avLst/>
          </a:prstGeom>
          <a:noFill/>
          <a:ln w="9525">
            <a:noFill/>
            <a:miter lim="800000"/>
            <a:headEnd/>
            <a:tailEnd/>
          </a:ln>
        </p:spPr>
        <p:txBody>
          <a:bodyPr wrap="square">
            <a:spAutoFit/>
          </a:bodyPr>
          <a:lstStyle/>
          <a:p>
            <a:pPr algn="ctr"/>
            <a:r>
              <a:rPr lang="en-US" sz="2000" dirty="0" smtClean="0"/>
              <a:t>NJDEP, EPA, Rutgers, MACOORA</a:t>
            </a:r>
            <a:endParaRPr lang="en-US" sz="2000" dirty="0"/>
          </a:p>
        </p:txBody>
      </p:sp>
      <p:pic>
        <p:nvPicPr>
          <p:cNvPr id="9225" name="Picture 12"/>
          <p:cNvPicPr>
            <a:picLocks noChangeAspect="1" noChangeArrowheads="1"/>
          </p:cNvPicPr>
          <p:nvPr/>
        </p:nvPicPr>
        <p:blipFill>
          <a:blip r:embed="rId7" cstate="print"/>
          <a:srcRect l="17407" t="75935" r="3282" b="18439"/>
          <a:stretch>
            <a:fillRect/>
          </a:stretch>
        </p:blipFill>
        <p:spPr bwMode="auto">
          <a:xfrm>
            <a:off x="-11113" y="6302375"/>
            <a:ext cx="9142413" cy="544513"/>
          </a:xfrm>
          <a:prstGeom prst="rect">
            <a:avLst/>
          </a:prstGeom>
          <a:noFill/>
          <a:ln w="9525">
            <a:noFill/>
            <a:miter lim="800000"/>
            <a:headEnd/>
            <a:tailEnd/>
          </a:ln>
        </p:spPr>
      </p:pic>
      <p:pic>
        <p:nvPicPr>
          <p:cNvPr id="9226" name="Picture 1" descr="ru16_20101008T1326_20101021T1932_tmap_lvl1_lores.jpg"/>
          <p:cNvPicPr>
            <a:picLocks noChangeAspect="1"/>
          </p:cNvPicPr>
          <p:nvPr/>
        </p:nvPicPr>
        <p:blipFill>
          <a:blip r:embed="rId8" cstate="print"/>
          <a:srcRect/>
          <a:stretch>
            <a:fillRect/>
          </a:stretch>
        </p:blipFill>
        <p:spPr bwMode="auto">
          <a:xfrm>
            <a:off x="1280903" y="3657600"/>
            <a:ext cx="2224297" cy="2374900"/>
          </a:xfrm>
          <a:prstGeom prst="rect">
            <a:avLst/>
          </a:prstGeom>
          <a:noFill/>
          <a:ln w="9525">
            <a:noFill/>
            <a:miter lim="800000"/>
            <a:headEnd/>
            <a:tailEnd/>
          </a:ln>
        </p:spPr>
      </p:pic>
      <p:sp>
        <p:nvSpPr>
          <p:cNvPr id="11"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14</a:t>
            </a:fld>
            <a:endParaRPr lang="en-US" dirty="0" smtClean="0">
              <a:solidFill>
                <a:schemeClr val="bg1"/>
              </a:solidFill>
            </a:endParaRPr>
          </a:p>
        </p:txBody>
      </p:sp>
      <p:sp>
        <p:nvSpPr>
          <p:cNvPr id="12"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6" descr="MOCmap.png"/>
          <p:cNvPicPr>
            <a:picLocks noChangeAspect="1"/>
          </p:cNvPicPr>
          <p:nvPr/>
        </p:nvPicPr>
        <p:blipFill>
          <a:blip r:embed="rId2" cstate="print"/>
          <a:srcRect l="6606" t="13136" r="7440" b="9999"/>
          <a:stretch>
            <a:fillRect/>
          </a:stretch>
        </p:blipFill>
        <p:spPr bwMode="auto">
          <a:xfrm>
            <a:off x="457200" y="838200"/>
            <a:ext cx="8229600" cy="5240604"/>
          </a:xfrm>
          <a:prstGeom prst="rect">
            <a:avLst/>
          </a:prstGeom>
          <a:noFill/>
          <a:ln w="9525">
            <a:solidFill>
              <a:schemeClr val="tx1"/>
            </a:solidFill>
            <a:miter lim="800000"/>
            <a:headEnd/>
            <a:tailEnd/>
          </a:ln>
        </p:spPr>
      </p:pic>
      <p:sp>
        <p:nvSpPr>
          <p:cNvPr id="100354" name="TextBox 2"/>
          <p:cNvSpPr txBox="1">
            <a:spLocks noChangeArrowheads="1"/>
          </p:cNvSpPr>
          <p:nvPr/>
        </p:nvSpPr>
        <p:spPr bwMode="auto">
          <a:xfrm>
            <a:off x="228600" y="152400"/>
            <a:ext cx="8686800" cy="584776"/>
          </a:xfrm>
          <a:prstGeom prst="rect">
            <a:avLst/>
          </a:prstGeom>
          <a:noFill/>
          <a:ln w="9525">
            <a:noFill/>
            <a:miter lim="800000"/>
            <a:headEnd/>
            <a:tailEnd/>
          </a:ln>
        </p:spPr>
        <p:txBody>
          <a:bodyPr wrap="square">
            <a:spAutoFit/>
          </a:bodyPr>
          <a:lstStyle/>
          <a:p>
            <a:pPr algn="ctr" defTabSz="457200"/>
            <a:r>
              <a:rPr lang="en-US" sz="3200" b="1" dirty="0" smtClean="0">
                <a:solidFill>
                  <a:srgbClr val="000000"/>
                </a:solidFill>
                <a:latin typeface="+mj-lt"/>
              </a:rPr>
              <a:t>Comparison of Inputs to </a:t>
            </a:r>
            <a:r>
              <a:rPr lang="en-US" sz="3200" b="1" dirty="0">
                <a:solidFill>
                  <a:srgbClr val="000000"/>
                </a:solidFill>
                <a:latin typeface="+mj-lt"/>
              </a:rPr>
              <a:t>HYCOM </a:t>
            </a:r>
            <a:r>
              <a:rPr lang="en-US" sz="3200" b="1" dirty="0" smtClean="0">
                <a:solidFill>
                  <a:srgbClr val="000000"/>
                </a:solidFill>
                <a:latin typeface="+mj-lt"/>
              </a:rPr>
              <a:t>Model</a:t>
            </a:r>
          </a:p>
        </p:txBody>
      </p:sp>
      <p:grpSp>
        <p:nvGrpSpPr>
          <p:cNvPr id="2" name="Group 21"/>
          <p:cNvGrpSpPr>
            <a:grpSpLocks/>
          </p:cNvGrpSpPr>
          <p:nvPr/>
        </p:nvGrpSpPr>
        <p:grpSpPr bwMode="auto">
          <a:xfrm>
            <a:off x="324593" y="3636873"/>
            <a:ext cx="8591554" cy="2535238"/>
            <a:chOff x="-78" y="2976"/>
            <a:chExt cx="5656" cy="1669"/>
          </a:xfrm>
        </p:grpSpPr>
        <p:pic>
          <p:nvPicPr>
            <p:cNvPr id="100364" name="Picture 12"/>
            <p:cNvPicPr>
              <a:picLocks noChangeAspect="1" noChangeArrowheads="1"/>
            </p:cNvPicPr>
            <p:nvPr/>
          </p:nvPicPr>
          <p:blipFill>
            <a:blip r:embed="rId3" cstate="print"/>
            <a:srcRect l="10185" t="2380" r="15134" b="2380"/>
            <a:stretch>
              <a:fillRect/>
            </a:stretch>
          </p:blipFill>
          <p:spPr bwMode="auto">
            <a:xfrm>
              <a:off x="-78" y="2977"/>
              <a:ext cx="2688" cy="1668"/>
            </a:xfrm>
            <a:prstGeom prst="rect">
              <a:avLst/>
            </a:prstGeom>
            <a:noFill/>
            <a:ln w="9525">
              <a:solidFill>
                <a:schemeClr val="tx1"/>
              </a:solidFill>
              <a:miter lim="800000"/>
              <a:headEnd/>
              <a:tailEnd/>
            </a:ln>
            <a:effectLst/>
          </p:spPr>
        </p:pic>
        <p:pic>
          <p:nvPicPr>
            <p:cNvPr id="100365" name="Picture 13"/>
            <p:cNvPicPr>
              <a:picLocks noChangeAspect="1" noChangeArrowheads="1"/>
            </p:cNvPicPr>
            <p:nvPr/>
          </p:nvPicPr>
          <p:blipFill>
            <a:blip r:embed="rId4" cstate="print"/>
            <a:srcRect l="10550" t="1738" r="7246" b="1738"/>
            <a:stretch>
              <a:fillRect/>
            </a:stretch>
          </p:blipFill>
          <p:spPr bwMode="auto">
            <a:xfrm>
              <a:off x="2635" y="2976"/>
              <a:ext cx="2943" cy="1666"/>
            </a:xfrm>
            <a:prstGeom prst="rect">
              <a:avLst/>
            </a:prstGeom>
            <a:noFill/>
            <a:ln w="9525">
              <a:solidFill>
                <a:schemeClr val="tx1"/>
              </a:solidFill>
              <a:miter lim="800000"/>
              <a:headEnd/>
              <a:tailEnd/>
            </a:ln>
            <a:effectLst/>
          </p:spPr>
        </p:pic>
        <p:sp>
          <p:nvSpPr>
            <p:cNvPr id="100369" name="TextBox 7"/>
            <p:cNvSpPr txBox="1">
              <a:spLocks noChangeArrowheads="1"/>
            </p:cNvSpPr>
            <p:nvPr/>
          </p:nvSpPr>
          <p:spPr bwMode="auto">
            <a:xfrm>
              <a:off x="192" y="3696"/>
              <a:ext cx="974" cy="404"/>
            </a:xfrm>
            <a:prstGeom prst="rect">
              <a:avLst/>
            </a:prstGeom>
            <a:noFill/>
            <a:ln w="9525">
              <a:noFill/>
              <a:miter lim="800000"/>
              <a:headEnd/>
              <a:tailEnd/>
            </a:ln>
          </p:spPr>
          <p:txBody>
            <a:bodyPr wrap="none">
              <a:spAutoFit/>
            </a:bodyPr>
            <a:lstStyle/>
            <a:p>
              <a:pPr defTabSz="457200"/>
              <a:r>
                <a:rPr lang="en-US" dirty="0">
                  <a:latin typeface="Calibri" pitchFamily="34" charset="0"/>
                </a:rPr>
                <a:t>10 Glider Fleet</a:t>
              </a:r>
              <a:endParaRPr lang="en-US" dirty="0"/>
            </a:p>
            <a:p>
              <a:pPr defTabSz="457200"/>
              <a:endParaRPr lang="en-US" dirty="0">
                <a:latin typeface="Calibri" pitchFamily="34" charset="0"/>
              </a:endParaRPr>
            </a:p>
          </p:txBody>
        </p:sp>
        <p:sp>
          <p:nvSpPr>
            <p:cNvPr id="100370" name="TextBox 7"/>
            <p:cNvSpPr txBox="1">
              <a:spLocks noChangeArrowheads="1"/>
            </p:cNvSpPr>
            <p:nvPr/>
          </p:nvSpPr>
          <p:spPr bwMode="auto">
            <a:xfrm>
              <a:off x="2928" y="3696"/>
              <a:ext cx="867" cy="231"/>
            </a:xfrm>
            <a:prstGeom prst="rect">
              <a:avLst/>
            </a:prstGeom>
            <a:noFill/>
            <a:ln w="9525">
              <a:noFill/>
              <a:miter lim="800000"/>
              <a:headEnd/>
              <a:tailEnd/>
            </a:ln>
          </p:spPr>
          <p:txBody>
            <a:bodyPr wrap="none">
              <a:spAutoFit/>
            </a:bodyPr>
            <a:lstStyle/>
            <a:p>
              <a:pPr defTabSz="457200"/>
              <a:r>
                <a:rPr lang="en-US" dirty="0">
                  <a:latin typeface="Calibri" pitchFamily="34" charset="0"/>
                </a:rPr>
                <a:t>3 Buoy Array</a:t>
              </a:r>
            </a:p>
          </p:txBody>
        </p:sp>
      </p:grpSp>
      <p:sp>
        <p:nvSpPr>
          <p:cNvPr id="10" name="Rectangle 9"/>
          <p:cNvSpPr/>
          <p:nvPr/>
        </p:nvSpPr>
        <p:spPr>
          <a:xfrm>
            <a:off x="4495800" y="3886200"/>
            <a:ext cx="4038600" cy="830997"/>
          </a:xfrm>
          <a:prstGeom prst="rect">
            <a:avLst/>
          </a:prstGeom>
        </p:spPr>
        <p:txBody>
          <a:bodyPr wrap="square">
            <a:spAutoFit/>
          </a:bodyPr>
          <a:lstStyle/>
          <a:p>
            <a:pPr algn="ctr" defTabSz="457200"/>
            <a:r>
              <a:rPr lang="en-US" b="1" dirty="0" smtClean="0">
                <a:solidFill>
                  <a:srgbClr val="000000"/>
                </a:solidFill>
                <a:latin typeface="+mn-lt"/>
              </a:rPr>
              <a:t>Glider &amp; Buoy Sampling Regimes (26.5 N Latitude)</a:t>
            </a:r>
            <a:endParaRPr lang="en-US" b="1" dirty="0">
              <a:solidFill>
                <a:srgbClr val="000000"/>
              </a:solidFill>
              <a:latin typeface="+mn-lt"/>
            </a:endParaRPr>
          </a:p>
        </p:txBody>
      </p:sp>
      <p:sp>
        <p:nvSpPr>
          <p:cNvPr id="11"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15</a:t>
            </a:fld>
            <a:endParaRPr lang="en-US" dirty="0" smtClean="0">
              <a:solidFill>
                <a:schemeClr val="bg1"/>
              </a:solidFill>
            </a:endParaRPr>
          </a:p>
        </p:txBody>
      </p:sp>
      <p:sp>
        <p:nvSpPr>
          <p:cNvPr id="12"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609600" y="1295400"/>
            <a:ext cx="9897999" cy="4494397"/>
          </a:xfrm>
          <a:custGeom>
            <a:avLst/>
            <a:gdLst>
              <a:gd name="connsiteX0" fmla="*/ 2032932 w 13383237"/>
              <a:gd name="connsiteY0" fmla="*/ 855677 h 6851010"/>
              <a:gd name="connsiteX1" fmla="*/ 4935523 w 13383237"/>
              <a:gd name="connsiteY1" fmla="*/ 838899 h 6851010"/>
              <a:gd name="connsiteX2" fmla="*/ 7661945 w 13383237"/>
              <a:gd name="connsiteY2" fmla="*/ 218114 h 6851010"/>
              <a:gd name="connsiteX3" fmla="*/ 10379978 w 13383237"/>
              <a:gd name="connsiteY3" fmla="*/ 880844 h 6851010"/>
              <a:gd name="connsiteX4" fmla="*/ 12930231 w 13383237"/>
              <a:gd name="connsiteY4" fmla="*/ 973123 h 6851010"/>
              <a:gd name="connsiteX5" fmla="*/ 13098011 w 13383237"/>
              <a:gd name="connsiteY5" fmla="*/ 1283516 h 6851010"/>
              <a:gd name="connsiteX6" fmla="*/ 12175222 w 13383237"/>
              <a:gd name="connsiteY6" fmla="*/ 6031684 h 6851010"/>
              <a:gd name="connsiteX7" fmla="*/ 12108110 w 13383237"/>
              <a:gd name="connsiteY7" fmla="*/ 6073629 h 6851010"/>
              <a:gd name="connsiteX8" fmla="*/ 1722539 w 13383237"/>
              <a:gd name="connsiteY8" fmla="*/ 6107185 h 6851010"/>
              <a:gd name="connsiteX9" fmla="*/ 1772873 w 13383237"/>
              <a:gd name="connsiteY9" fmla="*/ 5972962 h 6851010"/>
              <a:gd name="connsiteX10" fmla="*/ 2032932 w 13383237"/>
              <a:gd name="connsiteY10" fmla="*/ 855677 h 6851010"/>
              <a:gd name="connsiteX0" fmla="*/ 966132 w 13383237"/>
              <a:gd name="connsiteY0" fmla="*/ 979124 h 6618913"/>
              <a:gd name="connsiteX1" fmla="*/ 4935523 w 13383237"/>
              <a:gd name="connsiteY1" fmla="*/ 627776 h 6618913"/>
              <a:gd name="connsiteX2" fmla="*/ 7661945 w 13383237"/>
              <a:gd name="connsiteY2" fmla="*/ 6991 h 6618913"/>
              <a:gd name="connsiteX3" fmla="*/ 10379978 w 13383237"/>
              <a:gd name="connsiteY3" fmla="*/ 669721 h 6618913"/>
              <a:gd name="connsiteX4" fmla="*/ 12930231 w 13383237"/>
              <a:gd name="connsiteY4" fmla="*/ 762000 h 6618913"/>
              <a:gd name="connsiteX5" fmla="*/ 13098011 w 13383237"/>
              <a:gd name="connsiteY5" fmla="*/ 1072393 h 6618913"/>
              <a:gd name="connsiteX6" fmla="*/ 12175222 w 13383237"/>
              <a:gd name="connsiteY6" fmla="*/ 5820561 h 6618913"/>
              <a:gd name="connsiteX7" fmla="*/ 12108110 w 13383237"/>
              <a:gd name="connsiteY7" fmla="*/ 5862506 h 6618913"/>
              <a:gd name="connsiteX8" fmla="*/ 1722539 w 13383237"/>
              <a:gd name="connsiteY8" fmla="*/ 5896062 h 6618913"/>
              <a:gd name="connsiteX9" fmla="*/ 1772873 w 13383237"/>
              <a:gd name="connsiteY9" fmla="*/ 5761839 h 6618913"/>
              <a:gd name="connsiteX10" fmla="*/ 966132 w 13383237"/>
              <a:gd name="connsiteY10" fmla="*/ 979124 h 6618913"/>
              <a:gd name="connsiteX0" fmla="*/ 966132 w 13383237"/>
              <a:gd name="connsiteY0" fmla="*/ 979124 h 6618913"/>
              <a:gd name="connsiteX1" fmla="*/ 4935523 w 13383237"/>
              <a:gd name="connsiteY1" fmla="*/ 627776 h 6618913"/>
              <a:gd name="connsiteX2" fmla="*/ 8119145 w 13383237"/>
              <a:gd name="connsiteY2" fmla="*/ 6991 h 6618913"/>
              <a:gd name="connsiteX3" fmla="*/ 10379978 w 13383237"/>
              <a:gd name="connsiteY3" fmla="*/ 669721 h 6618913"/>
              <a:gd name="connsiteX4" fmla="*/ 12930231 w 13383237"/>
              <a:gd name="connsiteY4" fmla="*/ 762000 h 6618913"/>
              <a:gd name="connsiteX5" fmla="*/ 13098011 w 13383237"/>
              <a:gd name="connsiteY5" fmla="*/ 1072393 h 6618913"/>
              <a:gd name="connsiteX6" fmla="*/ 12175222 w 13383237"/>
              <a:gd name="connsiteY6" fmla="*/ 5820561 h 6618913"/>
              <a:gd name="connsiteX7" fmla="*/ 12108110 w 13383237"/>
              <a:gd name="connsiteY7" fmla="*/ 5862506 h 6618913"/>
              <a:gd name="connsiteX8" fmla="*/ 1722539 w 13383237"/>
              <a:gd name="connsiteY8" fmla="*/ 5896062 h 6618913"/>
              <a:gd name="connsiteX9" fmla="*/ 1772873 w 13383237"/>
              <a:gd name="connsiteY9" fmla="*/ 5761839 h 6618913"/>
              <a:gd name="connsiteX10" fmla="*/ 966132 w 13383237"/>
              <a:gd name="connsiteY10" fmla="*/ 979124 h 6618913"/>
              <a:gd name="connsiteX0" fmla="*/ 977464 w 13394569"/>
              <a:gd name="connsiteY0" fmla="*/ 979124 h 6618913"/>
              <a:gd name="connsiteX1" fmla="*/ 4946855 w 13394569"/>
              <a:gd name="connsiteY1" fmla="*/ 627776 h 6618913"/>
              <a:gd name="connsiteX2" fmla="*/ 8130477 w 13394569"/>
              <a:gd name="connsiteY2" fmla="*/ 6991 h 6618913"/>
              <a:gd name="connsiteX3" fmla="*/ 10391310 w 13394569"/>
              <a:gd name="connsiteY3" fmla="*/ 669721 h 6618913"/>
              <a:gd name="connsiteX4" fmla="*/ 12941563 w 13394569"/>
              <a:gd name="connsiteY4" fmla="*/ 762000 h 6618913"/>
              <a:gd name="connsiteX5" fmla="*/ 13109343 w 13394569"/>
              <a:gd name="connsiteY5" fmla="*/ 1072393 h 6618913"/>
              <a:gd name="connsiteX6" fmla="*/ 12186554 w 13394569"/>
              <a:gd name="connsiteY6" fmla="*/ 5820561 h 6618913"/>
              <a:gd name="connsiteX7" fmla="*/ 12119442 w 13394569"/>
              <a:gd name="connsiteY7" fmla="*/ 5862506 h 6618913"/>
              <a:gd name="connsiteX8" fmla="*/ 1733871 w 13394569"/>
              <a:gd name="connsiteY8" fmla="*/ 5896062 h 6618913"/>
              <a:gd name="connsiteX9" fmla="*/ 1716218 w 13394569"/>
              <a:gd name="connsiteY9" fmla="*/ 6084732 h 6618913"/>
              <a:gd name="connsiteX10" fmla="*/ 1784205 w 13394569"/>
              <a:gd name="connsiteY10" fmla="*/ 5761839 h 6618913"/>
              <a:gd name="connsiteX11" fmla="*/ 977464 w 13394569"/>
              <a:gd name="connsiteY11" fmla="*/ 979124 h 6618913"/>
              <a:gd name="connsiteX0" fmla="*/ 977464 w 13394569"/>
              <a:gd name="connsiteY0" fmla="*/ 979124 h 6618913"/>
              <a:gd name="connsiteX1" fmla="*/ 4946855 w 13394569"/>
              <a:gd name="connsiteY1" fmla="*/ 627776 h 6618913"/>
              <a:gd name="connsiteX2" fmla="*/ 8130477 w 13394569"/>
              <a:gd name="connsiteY2" fmla="*/ 6991 h 6618913"/>
              <a:gd name="connsiteX3" fmla="*/ 10391310 w 13394569"/>
              <a:gd name="connsiteY3" fmla="*/ 669721 h 6618913"/>
              <a:gd name="connsiteX4" fmla="*/ 12941563 w 13394569"/>
              <a:gd name="connsiteY4" fmla="*/ 762000 h 6618913"/>
              <a:gd name="connsiteX5" fmla="*/ 13109343 w 13394569"/>
              <a:gd name="connsiteY5" fmla="*/ 1072393 h 6618913"/>
              <a:gd name="connsiteX6" fmla="*/ 12186554 w 13394569"/>
              <a:gd name="connsiteY6" fmla="*/ 5820561 h 6618913"/>
              <a:gd name="connsiteX7" fmla="*/ 12119442 w 13394569"/>
              <a:gd name="connsiteY7" fmla="*/ 5862506 h 6618913"/>
              <a:gd name="connsiteX8" fmla="*/ 1733871 w 13394569"/>
              <a:gd name="connsiteY8" fmla="*/ 6146989 h 6618913"/>
              <a:gd name="connsiteX9" fmla="*/ 1716218 w 13394569"/>
              <a:gd name="connsiteY9" fmla="*/ 6084732 h 6618913"/>
              <a:gd name="connsiteX10" fmla="*/ 1784205 w 13394569"/>
              <a:gd name="connsiteY10" fmla="*/ 5761839 h 6618913"/>
              <a:gd name="connsiteX11" fmla="*/ 977464 w 13394569"/>
              <a:gd name="connsiteY11" fmla="*/ 979124 h 6618913"/>
              <a:gd name="connsiteX0" fmla="*/ 977464 w 13394569"/>
              <a:gd name="connsiteY0" fmla="*/ 979124 h 6674675"/>
              <a:gd name="connsiteX1" fmla="*/ 4946855 w 13394569"/>
              <a:gd name="connsiteY1" fmla="*/ 627776 h 6674675"/>
              <a:gd name="connsiteX2" fmla="*/ 8130477 w 13394569"/>
              <a:gd name="connsiteY2" fmla="*/ 6991 h 6674675"/>
              <a:gd name="connsiteX3" fmla="*/ 10391310 w 13394569"/>
              <a:gd name="connsiteY3" fmla="*/ 669721 h 6674675"/>
              <a:gd name="connsiteX4" fmla="*/ 12941563 w 13394569"/>
              <a:gd name="connsiteY4" fmla="*/ 762000 h 6674675"/>
              <a:gd name="connsiteX5" fmla="*/ 13109343 w 13394569"/>
              <a:gd name="connsiteY5" fmla="*/ 1072393 h 6674675"/>
              <a:gd name="connsiteX6" fmla="*/ 12186554 w 13394569"/>
              <a:gd name="connsiteY6" fmla="*/ 5820561 h 6674675"/>
              <a:gd name="connsiteX7" fmla="*/ 12119442 w 13394569"/>
              <a:gd name="connsiteY7" fmla="*/ 6197076 h 6674675"/>
              <a:gd name="connsiteX8" fmla="*/ 1733871 w 13394569"/>
              <a:gd name="connsiteY8" fmla="*/ 6146989 h 6674675"/>
              <a:gd name="connsiteX9" fmla="*/ 1716218 w 13394569"/>
              <a:gd name="connsiteY9" fmla="*/ 6084732 h 6674675"/>
              <a:gd name="connsiteX10" fmla="*/ 1784205 w 13394569"/>
              <a:gd name="connsiteY10" fmla="*/ 5761839 h 6674675"/>
              <a:gd name="connsiteX11" fmla="*/ 977464 w 13394569"/>
              <a:gd name="connsiteY11" fmla="*/ 979124 h 667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94569" h="6674675">
                <a:moveTo>
                  <a:pt x="977464" y="979124"/>
                </a:moveTo>
                <a:cubicBezTo>
                  <a:pt x="1504572" y="123447"/>
                  <a:pt x="3754686" y="789798"/>
                  <a:pt x="4946855" y="627776"/>
                </a:cubicBezTo>
                <a:cubicBezTo>
                  <a:pt x="6139024" y="465754"/>
                  <a:pt x="7223068" y="0"/>
                  <a:pt x="8130477" y="6991"/>
                </a:cubicBezTo>
                <a:cubicBezTo>
                  <a:pt x="9037886" y="13982"/>
                  <a:pt x="9589462" y="543886"/>
                  <a:pt x="10391310" y="669721"/>
                </a:cubicBezTo>
                <a:cubicBezTo>
                  <a:pt x="11193158" y="795556"/>
                  <a:pt x="12488558" y="694888"/>
                  <a:pt x="12941563" y="762000"/>
                </a:cubicBezTo>
                <a:cubicBezTo>
                  <a:pt x="13394569" y="829112"/>
                  <a:pt x="13235178" y="229300"/>
                  <a:pt x="13109343" y="1072393"/>
                </a:cubicBezTo>
                <a:cubicBezTo>
                  <a:pt x="12983508" y="1915487"/>
                  <a:pt x="12351537" y="4966447"/>
                  <a:pt x="12186554" y="5820561"/>
                </a:cubicBezTo>
                <a:cubicBezTo>
                  <a:pt x="12021571" y="6674675"/>
                  <a:pt x="12119442" y="6197076"/>
                  <a:pt x="12119442" y="6197076"/>
                </a:cubicBezTo>
                <a:lnTo>
                  <a:pt x="1733871" y="6146989"/>
                </a:lnTo>
                <a:cubicBezTo>
                  <a:pt x="0" y="6156146"/>
                  <a:pt x="1707829" y="6148924"/>
                  <a:pt x="1716218" y="6084732"/>
                </a:cubicBezTo>
                <a:cubicBezTo>
                  <a:pt x="1724607" y="6020540"/>
                  <a:pt x="1907331" y="6612774"/>
                  <a:pt x="1784205" y="5761839"/>
                </a:cubicBezTo>
                <a:cubicBezTo>
                  <a:pt x="1661079" y="4910904"/>
                  <a:pt x="450356" y="1834801"/>
                  <a:pt x="977464" y="979124"/>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pic>
        <p:nvPicPr>
          <p:cNvPr id="3075" name="Picture 5" descr="illus1.tif"/>
          <p:cNvPicPr>
            <a:picLocks noChangeAspect="1"/>
          </p:cNvPicPr>
          <p:nvPr/>
        </p:nvPicPr>
        <p:blipFill>
          <a:blip r:embed="rId3" cstate="print"/>
          <a:srcRect/>
          <a:stretch>
            <a:fillRect/>
          </a:stretch>
        </p:blipFill>
        <p:spPr bwMode="auto">
          <a:xfrm>
            <a:off x="429532" y="1283774"/>
            <a:ext cx="2618468" cy="3669226"/>
          </a:xfrm>
          <a:prstGeom prst="rect">
            <a:avLst/>
          </a:prstGeom>
          <a:noFill/>
          <a:ln w="9525">
            <a:noFill/>
            <a:miter lim="800000"/>
            <a:headEnd/>
            <a:tailEnd/>
          </a:ln>
        </p:spPr>
      </p:pic>
      <p:pic>
        <p:nvPicPr>
          <p:cNvPr id="3076" name="Picture 7" descr="illus3.tif"/>
          <p:cNvPicPr>
            <a:picLocks noChangeAspect="1"/>
          </p:cNvPicPr>
          <p:nvPr/>
        </p:nvPicPr>
        <p:blipFill>
          <a:blip r:embed="rId4" cstate="print"/>
          <a:srcRect/>
          <a:stretch>
            <a:fillRect/>
          </a:stretch>
        </p:blipFill>
        <p:spPr bwMode="auto">
          <a:xfrm>
            <a:off x="6096000" y="1180541"/>
            <a:ext cx="2697134" cy="3620059"/>
          </a:xfrm>
          <a:prstGeom prst="rect">
            <a:avLst/>
          </a:prstGeom>
          <a:noFill/>
          <a:ln w="9525">
            <a:noFill/>
            <a:miter lim="800000"/>
            <a:headEnd/>
            <a:tailEnd/>
          </a:ln>
        </p:spPr>
      </p:pic>
      <p:pic>
        <p:nvPicPr>
          <p:cNvPr id="3077" name="Picture 8" descr="illus2b.tif"/>
          <p:cNvPicPr>
            <a:picLocks noChangeAspect="1"/>
          </p:cNvPicPr>
          <p:nvPr/>
        </p:nvPicPr>
        <p:blipFill>
          <a:blip r:embed="rId5" cstate="print"/>
          <a:srcRect/>
          <a:stretch>
            <a:fillRect/>
          </a:stretch>
        </p:blipFill>
        <p:spPr bwMode="auto">
          <a:xfrm>
            <a:off x="3084576" y="889756"/>
            <a:ext cx="2782824" cy="3910844"/>
          </a:xfrm>
          <a:prstGeom prst="rect">
            <a:avLst/>
          </a:prstGeom>
          <a:noFill/>
          <a:ln w="9525">
            <a:noFill/>
            <a:miter lim="800000"/>
            <a:headEnd/>
            <a:tailEnd/>
          </a:ln>
        </p:spPr>
      </p:pic>
      <p:sp>
        <p:nvSpPr>
          <p:cNvPr id="11" name="Down Arrow 10"/>
          <p:cNvSpPr/>
          <p:nvPr/>
        </p:nvSpPr>
        <p:spPr>
          <a:xfrm rot="16200000">
            <a:off x="4432275" y="4178325"/>
            <a:ext cx="393332" cy="1028282"/>
          </a:xfrm>
          <a:prstGeom prst="downArrow">
            <a:avLst/>
          </a:prstGeom>
          <a:gradFill>
            <a:gsLst>
              <a:gs pos="0">
                <a:schemeClr val="bg1">
                  <a:alpha val="0"/>
                </a:schemeClr>
              </a:gs>
              <a:gs pos="100000">
                <a:schemeClr val="bg1"/>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3" name="Down Arrow 12"/>
          <p:cNvSpPr/>
          <p:nvPr/>
        </p:nvSpPr>
        <p:spPr>
          <a:xfrm>
            <a:off x="7924800" y="1981200"/>
            <a:ext cx="471999" cy="741712"/>
          </a:xfrm>
          <a:prstGeom prst="downArrow">
            <a:avLst/>
          </a:prstGeom>
          <a:gradFill>
            <a:gsLst>
              <a:gs pos="0">
                <a:schemeClr val="bg1">
                  <a:alpha val="0"/>
                </a:schemeClr>
              </a:gs>
              <a:gs pos="100000">
                <a:schemeClr val="bg1"/>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29" name="Arc 28"/>
          <p:cNvSpPr/>
          <p:nvPr/>
        </p:nvSpPr>
        <p:spPr>
          <a:xfrm>
            <a:off x="3486049" y="3639530"/>
            <a:ext cx="269713" cy="269713"/>
          </a:xfrm>
          <a:prstGeom prst="arc">
            <a:avLst>
              <a:gd name="adj1" fmla="val 9521967"/>
              <a:gd name="adj2" fmla="val 17486035"/>
            </a:avLst>
          </a:prstGeom>
          <a:ln w="25400">
            <a:gradFill>
              <a:gsLst>
                <a:gs pos="47000">
                  <a:schemeClr val="bg1"/>
                </a:gs>
                <a:gs pos="0">
                  <a:schemeClr val="bg1">
                    <a:alpha val="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31" name="Straight Arrow Connector 30"/>
          <p:cNvCxnSpPr/>
          <p:nvPr/>
        </p:nvCxnSpPr>
        <p:spPr>
          <a:xfrm rot="16200000" flipH="1">
            <a:off x="3448579" y="3825912"/>
            <a:ext cx="82550" cy="55563"/>
          </a:xfrm>
          <a:prstGeom prst="straightConnector1">
            <a:avLst/>
          </a:prstGeom>
          <a:ln w="254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3084" name="TextBox 51"/>
          <p:cNvSpPr txBox="1">
            <a:spLocks noChangeArrowheads="1"/>
          </p:cNvSpPr>
          <p:nvPr/>
        </p:nvSpPr>
        <p:spPr bwMode="auto">
          <a:xfrm>
            <a:off x="3124200" y="3901846"/>
            <a:ext cx="526785" cy="307777"/>
          </a:xfrm>
          <a:prstGeom prst="rect">
            <a:avLst/>
          </a:prstGeom>
          <a:noFill/>
          <a:ln w="9525">
            <a:noFill/>
            <a:miter lim="800000"/>
            <a:headEnd/>
            <a:tailEnd/>
          </a:ln>
        </p:spPr>
        <p:txBody>
          <a:bodyPr wrap="square">
            <a:spAutoFit/>
          </a:bodyPr>
          <a:lstStyle/>
          <a:p>
            <a:r>
              <a:rPr lang="en-US" sz="1400" b="1" dirty="0">
                <a:latin typeface="Calibri" pitchFamily="34" charset="0"/>
              </a:rPr>
              <a:t>Fins</a:t>
            </a:r>
          </a:p>
        </p:txBody>
      </p:sp>
      <p:sp>
        <p:nvSpPr>
          <p:cNvPr id="53" name="Down Arrow 52"/>
          <p:cNvSpPr/>
          <p:nvPr/>
        </p:nvSpPr>
        <p:spPr>
          <a:xfrm rot="16200000">
            <a:off x="7099275" y="4330725"/>
            <a:ext cx="393332" cy="1028282"/>
          </a:xfrm>
          <a:prstGeom prst="downArrow">
            <a:avLst/>
          </a:prstGeom>
          <a:gradFill>
            <a:gsLst>
              <a:gs pos="0">
                <a:schemeClr val="bg1">
                  <a:alpha val="0"/>
                </a:schemeClr>
              </a:gs>
              <a:gs pos="100000">
                <a:schemeClr val="bg1"/>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54" name="Arc 53"/>
          <p:cNvSpPr/>
          <p:nvPr/>
        </p:nvSpPr>
        <p:spPr>
          <a:xfrm rot="10800000" flipH="1">
            <a:off x="3505200" y="4343400"/>
            <a:ext cx="257110" cy="264671"/>
          </a:xfrm>
          <a:prstGeom prst="arc">
            <a:avLst>
              <a:gd name="adj1" fmla="val 9521967"/>
              <a:gd name="adj2" fmla="val 17486035"/>
            </a:avLst>
          </a:prstGeom>
          <a:ln w="25400">
            <a:gradFill>
              <a:gsLst>
                <a:gs pos="47000">
                  <a:schemeClr val="bg1"/>
                </a:gs>
                <a:gs pos="0">
                  <a:schemeClr val="bg1">
                    <a:alpha val="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55" name="Straight Arrow Connector 54"/>
          <p:cNvCxnSpPr/>
          <p:nvPr/>
        </p:nvCxnSpPr>
        <p:spPr>
          <a:xfrm flipV="1">
            <a:off x="3483592" y="4334223"/>
            <a:ext cx="30905" cy="7857"/>
          </a:xfrm>
          <a:prstGeom prst="straightConnector1">
            <a:avLst/>
          </a:prstGeom>
          <a:ln w="254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3090" name="Content Placeholder 14"/>
          <p:cNvSpPr>
            <a:spLocks noGrp="1"/>
          </p:cNvSpPr>
          <p:nvPr>
            <p:ph idx="1"/>
          </p:nvPr>
        </p:nvSpPr>
        <p:spPr>
          <a:xfrm>
            <a:off x="1066800" y="5486400"/>
            <a:ext cx="7392988" cy="838200"/>
          </a:xfrm>
        </p:spPr>
        <p:txBody>
          <a:bodyPr/>
          <a:lstStyle/>
          <a:p>
            <a:r>
              <a:rPr lang="en-US" sz="1800" dirty="0" smtClean="0">
                <a:solidFill>
                  <a:srgbClr val="000000"/>
                </a:solidFill>
              </a:rPr>
              <a:t>Both upward and downward motions produce thrust</a:t>
            </a:r>
          </a:p>
          <a:p>
            <a:r>
              <a:rPr lang="en-US" sz="1800" dirty="0" smtClean="0">
                <a:solidFill>
                  <a:srgbClr val="000000"/>
                </a:solidFill>
              </a:rPr>
              <a:t>A rudder at the tail of the glider steers the vehicle in any direction</a:t>
            </a:r>
          </a:p>
        </p:txBody>
      </p:sp>
      <p:sp>
        <p:nvSpPr>
          <p:cNvPr id="3091" name="Footer Placeholder 4"/>
          <p:cNvSpPr>
            <a:spLocks noGrp="1"/>
          </p:cNvSpPr>
          <p:nvPr>
            <p:ph type="ftr" sz="quarter" idx="11"/>
          </p:nvPr>
        </p:nvSpPr>
        <p:spPr bwMode="auto">
          <a:xfrm>
            <a:off x="6705600" y="838200"/>
            <a:ext cx="2438400" cy="334332"/>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z="1100" dirty="0" smtClean="0"/>
              <a:t>Copyright 2010 Liquid Robotics Inc.</a:t>
            </a:r>
          </a:p>
        </p:txBody>
      </p:sp>
      <p:cxnSp>
        <p:nvCxnSpPr>
          <p:cNvPr id="23" name="Straight Connector 22"/>
          <p:cNvCxnSpPr/>
          <p:nvPr/>
        </p:nvCxnSpPr>
        <p:spPr>
          <a:xfrm>
            <a:off x="622477" y="4991134"/>
            <a:ext cx="2229339" cy="22476"/>
          </a:xfrm>
          <a:prstGeom prst="line">
            <a:avLst/>
          </a:prstGeom>
          <a:ln w="31750">
            <a:solidFill>
              <a:schemeClr val="tx2">
                <a:lumMod val="20000"/>
                <a:lumOff val="8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66800" y="4724400"/>
            <a:ext cx="1373853" cy="461665"/>
          </a:xfrm>
          <a:prstGeom prst="rect">
            <a:avLst/>
          </a:prstGeom>
          <a:noFill/>
        </p:spPr>
        <p:txBody>
          <a:bodyPr wrap="square">
            <a:spAutoFit/>
          </a:bodyPr>
          <a:lstStyle/>
          <a:p>
            <a:pPr algn="ctr" fontAlgn="auto">
              <a:spcBef>
                <a:spcPts val="0"/>
              </a:spcBef>
              <a:spcAft>
                <a:spcPts val="0"/>
              </a:spcAft>
              <a:defRPr/>
            </a:pPr>
            <a:r>
              <a:rPr lang="en-US" dirty="0">
                <a:latin typeface="+mn-lt"/>
              </a:rPr>
              <a:t>2m </a:t>
            </a:r>
          </a:p>
        </p:txBody>
      </p:sp>
      <p:cxnSp>
        <p:nvCxnSpPr>
          <p:cNvPr id="25" name="Straight Connector 24"/>
          <p:cNvCxnSpPr/>
          <p:nvPr/>
        </p:nvCxnSpPr>
        <p:spPr>
          <a:xfrm rot="5400000" flipH="1" flipV="1">
            <a:off x="-338417" y="2243417"/>
            <a:ext cx="1295401" cy="8967"/>
          </a:xfrm>
          <a:prstGeom prst="line">
            <a:avLst/>
          </a:prstGeom>
          <a:ln w="31750">
            <a:solidFill>
              <a:schemeClr val="tx2">
                <a:lumMod val="20000"/>
                <a:lumOff val="8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2866" y="2891133"/>
            <a:ext cx="953832" cy="461665"/>
          </a:xfrm>
          <a:prstGeom prst="rect">
            <a:avLst/>
          </a:prstGeom>
          <a:noFill/>
        </p:spPr>
        <p:txBody>
          <a:bodyPr wrap="square">
            <a:spAutoFit/>
          </a:bodyPr>
          <a:lstStyle/>
          <a:p>
            <a:pPr algn="ctr" fontAlgn="auto">
              <a:spcBef>
                <a:spcPts val="0"/>
              </a:spcBef>
              <a:spcAft>
                <a:spcPts val="0"/>
              </a:spcAft>
              <a:defRPr/>
            </a:pPr>
            <a:r>
              <a:rPr lang="en-US" dirty="0">
                <a:latin typeface="+mn-lt"/>
              </a:rPr>
              <a:t>7m </a:t>
            </a:r>
          </a:p>
        </p:txBody>
      </p:sp>
      <p:cxnSp>
        <p:nvCxnSpPr>
          <p:cNvPr id="27" name="Straight Connector 26"/>
          <p:cNvCxnSpPr/>
          <p:nvPr/>
        </p:nvCxnSpPr>
        <p:spPr>
          <a:xfrm rot="5400000">
            <a:off x="-388463" y="4127597"/>
            <a:ext cx="1406163" cy="1827"/>
          </a:xfrm>
          <a:prstGeom prst="line">
            <a:avLst/>
          </a:prstGeom>
          <a:ln w="31750">
            <a:solidFill>
              <a:schemeClr val="tx2">
                <a:lumMod val="20000"/>
                <a:lumOff val="80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8" name="Down Arrow 27"/>
          <p:cNvSpPr/>
          <p:nvPr/>
        </p:nvSpPr>
        <p:spPr>
          <a:xfrm rot="10800000">
            <a:off x="5029200" y="1524000"/>
            <a:ext cx="471999" cy="741712"/>
          </a:xfrm>
          <a:prstGeom prst="downArrow">
            <a:avLst/>
          </a:prstGeom>
          <a:gradFill>
            <a:gsLst>
              <a:gs pos="0">
                <a:schemeClr val="bg1">
                  <a:alpha val="0"/>
                </a:schemeClr>
              </a:gs>
              <a:gs pos="100000">
                <a:schemeClr val="bg1"/>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30" name="Title 7"/>
          <p:cNvSpPr txBox="1">
            <a:spLocks/>
          </p:cNvSpPr>
          <p:nvPr/>
        </p:nvSpPr>
        <p:spPr>
          <a:xfrm>
            <a:off x="990600" y="76200"/>
            <a:ext cx="7086600" cy="652463"/>
          </a:xfrm>
          <a:prstGeom prst="rect">
            <a:avLst/>
          </a:prstGeom>
        </p:spPr>
        <p:txBody>
          <a:bodyPr anchor="ctr">
            <a:normAutofit fontScale="97500"/>
          </a:bodyPr>
          <a:lstStyle/>
          <a:p>
            <a:pPr algn="ctr" fontAlgn="auto">
              <a:spcAft>
                <a:spcPts val="0"/>
              </a:spcAft>
              <a:defRPr/>
            </a:pPr>
            <a:r>
              <a:rPr lang="en-US" sz="3200" b="1" dirty="0">
                <a:solidFill>
                  <a:schemeClr val="tx2"/>
                </a:solidFill>
                <a:latin typeface="+mj-lt"/>
                <a:ea typeface="+mj-ea"/>
                <a:cs typeface="+mj-cs"/>
              </a:rPr>
              <a:t>Wave Glider Concept</a:t>
            </a:r>
            <a:endParaRPr lang="en-US" sz="3200" b="1" dirty="0">
              <a:latin typeface="+mj-lt"/>
              <a:ea typeface="+mj-ea"/>
              <a:cs typeface="+mj-cs"/>
            </a:endParaRPr>
          </a:p>
        </p:txBody>
      </p:sp>
      <p:sp>
        <p:nvSpPr>
          <p:cNvPr id="32"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16</a:t>
            </a:fld>
            <a:endParaRPr lang="en-US" dirty="0" smtClean="0">
              <a:solidFill>
                <a:schemeClr val="bg1"/>
              </a:solidFill>
            </a:endParaRPr>
          </a:p>
        </p:txBody>
      </p:sp>
      <p:sp>
        <p:nvSpPr>
          <p:cNvPr id="33"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a:xfrm>
            <a:off x="228600" y="1023938"/>
            <a:ext cx="5214937" cy="5072062"/>
          </a:xfrm>
          <a:prstGeom prst="rect">
            <a:avLst/>
          </a:prstGeom>
        </p:spPr>
        <p:txBody>
          <a:bodyPr lIns="60131" tIns="30067" rIns="60131" bIns="30067"/>
          <a:lstStyle/>
          <a:p>
            <a:pPr marL="272932" indent="-272932" defTabSz="601319" fontAlgn="auto">
              <a:spcBef>
                <a:spcPct val="20000"/>
              </a:spcBef>
              <a:spcAft>
                <a:spcPts val="0"/>
              </a:spcAft>
              <a:buClr>
                <a:srgbClr val="0BD0D9"/>
              </a:buClr>
              <a:buSzPct val="95000"/>
              <a:buFont typeface="Wingdings 2" pitchFamily="18" charset="2"/>
              <a:buChar char=""/>
              <a:defRPr/>
            </a:pPr>
            <a:r>
              <a:rPr lang="en-US" sz="2000" dirty="0">
                <a:latin typeface="+mn-lt"/>
              </a:rPr>
              <a:t>Unique Two Part Vehicle:</a:t>
            </a:r>
          </a:p>
          <a:p>
            <a:pPr marL="639487" lvl="1" indent="-245957" defTabSz="601319" fontAlgn="auto">
              <a:spcBef>
                <a:spcPct val="20000"/>
              </a:spcBef>
              <a:spcAft>
                <a:spcPts val="0"/>
              </a:spcAft>
              <a:buClr>
                <a:schemeClr val="accent1"/>
              </a:buClr>
              <a:buSzPct val="85000"/>
              <a:buFont typeface="Wingdings 2" pitchFamily="18" charset="2"/>
              <a:buChar char=""/>
              <a:defRPr/>
            </a:pPr>
            <a:r>
              <a:rPr lang="en-US" sz="2000" dirty="0">
                <a:latin typeface="+mn-lt"/>
              </a:rPr>
              <a:t>Converts wave motion into thrust</a:t>
            </a:r>
          </a:p>
          <a:p>
            <a:pPr marL="639487" lvl="1" indent="-245957" defTabSz="601319" fontAlgn="auto">
              <a:spcBef>
                <a:spcPct val="20000"/>
              </a:spcBef>
              <a:spcAft>
                <a:spcPts val="0"/>
              </a:spcAft>
              <a:buClr>
                <a:schemeClr val="accent1"/>
              </a:buClr>
              <a:buSzPct val="85000"/>
              <a:buFont typeface="Wingdings 2" pitchFamily="18" charset="2"/>
              <a:buChar char=""/>
              <a:defRPr/>
            </a:pPr>
            <a:r>
              <a:rPr lang="en-US" sz="2000" dirty="0">
                <a:latin typeface="+mn-lt"/>
              </a:rPr>
              <a:t>Calm and rough seas</a:t>
            </a:r>
          </a:p>
          <a:p>
            <a:pPr marL="639487" lvl="1" indent="-245957" defTabSz="601319" fontAlgn="auto">
              <a:spcBef>
                <a:spcPct val="20000"/>
              </a:spcBef>
              <a:spcAft>
                <a:spcPts val="0"/>
              </a:spcAft>
              <a:buClr>
                <a:schemeClr val="accent1"/>
              </a:buClr>
              <a:buSzPct val="85000"/>
              <a:buFont typeface="Wingdings 2" pitchFamily="18" charset="2"/>
              <a:buChar char=""/>
              <a:defRPr/>
            </a:pPr>
            <a:r>
              <a:rPr lang="en-US" sz="2000" dirty="0">
                <a:latin typeface="+mn-lt"/>
              </a:rPr>
              <a:t>Thrust</a:t>
            </a:r>
            <a:r>
              <a:rPr lang="en-US" sz="2000" dirty="0" smtClean="0">
                <a:latin typeface="+mn-lt"/>
              </a:rPr>
              <a:t> increases </a:t>
            </a:r>
            <a:r>
              <a:rPr lang="en-US" sz="2000" dirty="0">
                <a:latin typeface="+mn-lt"/>
              </a:rPr>
              <a:t>with sea state</a:t>
            </a:r>
          </a:p>
          <a:p>
            <a:pPr marL="639487" lvl="1" indent="-245957" defTabSz="601319" fontAlgn="auto">
              <a:spcBef>
                <a:spcPct val="20000"/>
              </a:spcBef>
              <a:spcAft>
                <a:spcPts val="0"/>
              </a:spcAft>
              <a:buClr>
                <a:schemeClr val="accent1"/>
              </a:buClr>
              <a:buSzPct val="85000"/>
              <a:buFont typeface="Wingdings 2" pitchFamily="18" charset="2"/>
              <a:buChar char=""/>
              <a:defRPr/>
            </a:pPr>
            <a:r>
              <a:rPr lang="en-US" sz="2000" dirty="0">
                <a:latin typeface="+mn-lt"/>
              </a:rPr>
              <a:t>Long mission durations possible</a:t>
            </a:r>
          </a:p>
          <a:p>
            <a:pPr marL="182485" indent="-245957" fontAlgn="auto">
              <a:spcBef>
                <a:spcPct val="20000"/>
              </a:spcBef>
              <a:spcAft>
                <a:spcPts val="0"/>
              </a:spcAft>
              <a:buClr>
                <a:schemeClr val="accent1"/>
              </a:buClr>
              <a:buSzPct val="85000"/>
              <a:buFont typeface="Wingdings 2" pitchFamily="18" charset="2"/>
              <a:buChar char=""/>
              <a:defRPr/>
            </a:pPr>
            <a:r>
              <a:rPr lang="en-US" sz="2000" dirty="0">
                <a:latin typeface="+mn-lt"/>
              </a:rPr>
              <a:t>Both a</a:t>
            </a:r>
            <a:r>
              <a:rPr lang="en-US" sz="2000" dirty="0" smtClean="0">
                <a:latin typeface="+mn-lt"/>
              </a:rPr>
              <a:t> Platform and </a:t>
            </a:r>
            <a:r>
              <a:rPr lang="en-US" sz="2000" dirty="0">
                <a:latin typeface="+mn-lt"/>
              </a:rPr>
              <a:t>a </a:t>
            </a:r>
            <a:r>
              <a:rPr lang="en-US" sz="2000" dirty="0" smtClean="0">
                <a:latin typeface="+mn-lt"/>
              </a:rPr>
              <a:t>Vehicle:</a:t>
            </a:r>
          </a:p>
          <a:p>
            <a:pPr marL="639487" lvl="1" indent="-245957" fontAlgn="auto">
              <a:spcBef>
                <a:spcPct val="20000"/>
              </a:spcBef>
              <a:spcAft>
                <a:spcPts val="0"/>
              </a:spcAft>
              <a:buClr>
                <a:schemeClr val="accent1"/>
              </a:buClr>
              <a:buSzPct val="85000"/>
              <a:buFont typeface="Wingdings 2" pitchFamily="18" charset="2"/>
              <a:buChar char=""/>
              <a:defRPr/>
            </a:pPr>
            <a:r>
              <a:rPr lang="en-US" sz="2000" dirty="0">
                <a:latin typeface="+mn-lt"/>
              </a:rPr>
              <a:t>Travel to operation area</a:t>
            </a:r>
          </a:p>
          <a:p>
            <a:pPr marL="639487" lvl="1" indent="-245957" fontAlgn="auto">
              <a:spcBef>
                <a:spcPct val="20000"/>
              </a:spcBef>
              <a:spcAft>
                <a:spcPts val="0"/>
              </a:spcAft>
              <a:buClr>
                <a:schemeClr val="accent1"/>
              </a:buClr>
              <a:buSzPct val="85000"/>
              <a:buFont typeface="Wingdings 2" pitchFamily="18" charset="2"/>
              <a:buChar char=""/>
              <a:defRPr/>
            </a:pPr>
            <a:r>
              <a:rPr lang="en-US" sz="2000" dirty="0">
                <a:latin typeface="+mn-lt"/>
              </a:rPr>
              <a:t>Return for maintenance</a:t>
            </a:r>
          </a:p>
          <a:p>
            <a:pPr marL="639487" lvl="1" indent="-245957" fontAlgn="auto">
              <a:spcBef>
                <a:spcPct val="20000"/>
              </a:spcBef>
              <a:spcAft>
                <a:spcPts val="0"/>
              </a:spcAft>
              <a:buClr>
                <a:schemeClr val="accent1"/>
              </a:buClr>
              <a:buSzPct val="85000"/>
              <a:buFont typeface="Wingdings 2" pitchFamily="18" charset="2"/>
              <a:buChar char=""/>
              <a:defRPr/>
            </a:pPr>
            <a:r>
              <a:rPr lang="en-US" sz="2000" dirty="0">
                <a:latin typeface="+mn-lt"/>
              </a:rPr>
              <a:t>Patrol, survey or hold station</a:t>
            </a:r>
            <a:endParaRPr lang="en-US" sz="2000" dirty="0" smtClean="0">
              <a:latin typeface="+mn-lt"/>
            </a:endParaRPr>
          </a:p>
          <a:p>
            <a:pPr marL="272932" indent="-272932" defTabSz="601319" fontAlgn="auto">
              <a:spcBef>
                <a:spcPct val="20000"/>
              </a:spcBef>
              <a:spcAft>
                <a:spcPts val="0"/>
              </a:spcAft>
              <a:buClr>
                <a:srgbClr val="0BD0D9"/>
              </a:buClr>
              <a:buSzPct val="95000"/>
              <a:buFont typeface="Wingdings 2" pitchFamily="18" charset="2"/>
              <a:buChar char=""/>
              <a:defRPr/>
            </a:pPr>
            <a:r>
              <a:rPr lang="en-US" sz="2000" dirty="0" smtClean="0">
                <a:latin typeface="+mn-lt"/>
              </a:rPr>
              <a:t>Operational:</a:t>
            </a:r>
          </a:p>
          <a:p>
            <a:pPr marL="639487" lvl="1" indent="-245957" defTabSz="601319" fontAlgn="auto">
              <a:spcBef>
                <a:spcPct val="20000"/>
              </a:spcBef>
              <a:spcAft>
                <a:spcPts val="0"/>
              </a:spcAft>
              <a:buClr>
                <a:schemeClr val="accent1"/>
              </a:buClr>
              <a:buSzPct val="85000"/>
              <a:buFont typeface="Wingdings 2" pitchFamily="18" charset="2"/>
              <a:buChar char=""/>
              <a:defRPr/>
            </a:pPr>
            <a:r>
              <a:rPr lang="en-US" sz="2000" dirty="0" smtClean="0">
                <a:latin typeface="+mn-lt"/>
              </a:rPr>
              <a:t>Fleet </a:t>
            </a:r>
            <a:r>
              <a:rPr lang="en-US" sz="2000" dirty="0">
                <a:latin typeface="+mn-lt"/>
              </a:rPr>
              <a:t>has traveled over 60,000 nmi</a:t>
            </a:r>
          </a:p>
          <a:p>
            <a:pPr marL="639487" lvl="1" indent="-245957" defTabSz="601319" fontAlgn="auto">
              <a:spcBef>
                <a:spcPct val="20000"/>
              </a:spcBef>
              <a:spcAft>
                <a:spcPts val="0"/>
              </a:spcAft>
              <a:buClr>
                <a:schemeClr val="accent1"/>
              </a:buClr>
              <a:buSzPct val="85000"/>
              <a:buFont typeface="Wingdings 2" pitchFamily="18" charset="2"/>
              <a:buChar char=""/>
              <a:defRPr/>
            </a:pPr>
            <a:r>
              <a:rPr lang="en-US" sz="2000" dirty="0">
                <a:latin typeface="+mn-lt"/>
              </a:rPr>
              <a:t>Distance of longest mission, 6200 nmi</a:t>
            </a:r>
          </a:p>
          <a:p>
            <a:pPr marL="639487" lvl="1" indent="-245957" defTabSz="601319" fontAlgn="auto">
              <a:spcBef>
                <a:spcPct val="20000"/>
              </a:spcBef>
              <a:spcAft>
                <a:spcPts val="0"/>
              </a:spcAft>
              <a:buClr>
                <a:schemeClr val="accent1"/>
              </a:buClr>
              <a:buSzPct val="85000"/>
              <a:buFont typeface="Wingdings 2" pitchFamily="18" charset="2"/>
              <a:buChar char=""/>
              <a:defRPr/>
            </a:pPr>
            <a:r>
              <a:rPr lang="en-US" sz="2000" dirty="0">
                <a:latin typeface="+mn-lt"/>
              </a:rPr>
              <a:t>Duration of  longest mission, 365 days</a:t>
            </a:r>
          </a:p>
          <a:p>
            <a:pPr marL="639487" lvl="1" indent="-245957" defTabSz="601319" fontAlgn="auto">
              <a:spcBef>
                <a:spcPct val="20000"/>
              </a:spcBef>
              <a:spcAft>
                <a:spcPts val="0"/>
              </a:spcAft>
              <a:buClr>
                <a:schemeClr val="accent1"/>
              </a:buClr>
              <a:buSzPct val="85000"/>
              <a:buFont typeface="Wingdings 2" pitchFamily="18" charset="2"/>
              <a:buChar char=""/>
              <a:defRPr/>
            </a:pPr>
            <a:endParaRPr lang="en-US" dirty="0">
              <a:latin typeface="+mn-lt"/>
            </a:endParaRPr>
          </a:p>
        </p:txBody>
      </p:sp>
      <p:sp>
        <p:nvSpPr>
          <p:cNvPr id="12" name="Title 7"/>
          <p:cNvSpPr>
            <a:spLocks noGrp="1"/>
          </p:cNvSpPr>
          <p:nvPr>
            <p:ph type="title"/>
          </p:nvPr>
        </p:nvSpPr>
        <p:spPr>
          <a:xfrm>
            <a:off x="381000" y="76200"/>
            <a:ext cx="8229600" cy="771525"/>
          </a:xfrm>
        </p:spPr>
        <p:txBody>
          <a:bodyPr rtlCol="0">
            <a:normAutofit/>
          </a:bodyPr>
          <a:lstStyle/>
          <a:p>
            <a:pPr fontAlgn="auto">
              <a:spcAft>
                <a:spcPts val="0"/>
              </a:spcAft>
              <a:defRPr/>
            </a:pPr>
            <a:r>
              <a:rPr lang="en-US" b="1" dirty="0" smtClean="0">
                <a:solidFill>
                  <a:schemeClr val="tx2"/>
                </a:solidFill>
              </a:rPr>
              <a:t>Wave Glider Basics</a:t>
            </a:r>
            <a:endParaRPr lang="en-US" b="1" dirty="0"/>
          </a:p>
        </p:txBody>
      </p:sp>
      <p:pic>
        <p:nvPicPr>
          <p:cNvPr id="2052" name="Picture 16" descr="Figure3.JPG"/>
          <p:cNvPicPr>
            <a:picLocks noChangeAspect="1"/>
          </p:cNvPicPr>
          <p:nvPr/>
        </p:nvPicPr>
        <p:blipFill>
          <a:blip r:embed="rId3" cstate="print"/>
          <a:srcRect/>
          <a:stretch>
            <a:fillRect/>
          </a:stretch>
        </p:blipFill>
        <p:spPr bwMode="auto">
          <a:xfrm>
            <a:off x="5715000" y="1295400"/>
            <a:ext cx="3087688" cy="4386263"/>
          </a:xfrm>
          <a:prstGeom prst="rect">
            <a:avLst/>
          </a:prstGeom>
          <a:noFill/>
          <a:ln w="9525">
            <a:noFill/>
            <a:miter lim="800000"/>
            <a:headEnd/>
            <a:tailEnd/>
          </a:ln>
        </p:spPr>
      </p:pic>
      <p:sp>
        <p:nvSpPr>
          <p:cNvPr id="5"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17</a:t>
            </a:fld>
            <a:endParaRPr lang="en-US" dirty="0" smtClean="0">
              <a:solidFill>
                <a:schemeClr val="bg1"/>
              </a:solidFill>
            </a:endParaRPr>
          </a:p>
        </p:txBody>
      </p:sp>
      <p:sp>
        <p:nvSpPr>
          <p:cNvPr id="6"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noChangeArrowheads="1"/>
          </p:cNvPicPr>
          <p:nvPr/>
        </p:nvPicPr>
        <p:blipFill>
          <a:blip r:embed="rId3" cstate="print"/>
          <a:srcRect/>
          <a:stretch>
            <a:fillRect/>
          </a:stretch>
        </p:blipFill>
        <p:spPr bwMode="auto">
          <a:xfrm>
            <a:off x="7620000" y="990600"/>
            <a:ext cx="1143000" cy="493713"/>
          </a:xfrm>
          <a:prstGeom prst="rect">
            <a:avLst/>
          </a:prstGeom>
          <a:noFill/>
          <a:ln w="9525">
            <a:noFill/>
            <a:round/>
            <a:headEnd/>
            <a:tailEnd/>
          </a:ln>
        </p:spPr>
      </p:pic>
      <p:sp>
        <p:nvSpPr>
          <p:cNvPr id="20484" name="Rectangle 3"/>
          <p:cNvSpPr>
            <a:spLocks noChangeArrowheads="1"/>
          </p:cNvSpPr>
          <p:nvPr/>
        </p:nvSpPr>
        <p:spPr bwMode="auto">
          <a:xfrm>
            <a:off x="228600" y="1066801"/>
            <a:ext cx="4343400" cy="2305068"/>
          </a:xfrm>
          <a:prstGeom prst="rect">
            <a:avLst/>
          </a:prstGeom>
          <a:noFill/>
          <a:ln w="9525">
            <a:noFill/>
            <a:round/>
            <a:headEnd/>
            <a:tailEnd/>
          </a:ln>
        </p:spPr>
        <p:txBody>
          <a:bodyPr wrap="square" lIns="90000" tIns="46800" rIns="90000" bIns="46800">
            <a:spAutoFit/>
          </a:bodyPr>
          <a:lstStyle/>
          <a:p>
            <a:pPr marL="228600" indent="-228600">
              <a:lnSpc>
                <a:spcPct val="87000"/>
              </a:lnSpc>
              <a:spcBef>
                <a:spcPts val="400"/>
              </a:spcBef>
              <a:spcAft>
                <a:spcPts val="600"/>
              </a:spcAft>
              <a:buFont typeface="Calibri" pitchFamily="32" charset="0"/>
              <a:buNone/>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400" dirty="0">
                <a:solidFill>
                  <a:srgbClr val="000000"/>
                </a:solidFill>
                <a:latin typeface="Calibri" pitchFamily="32" charset="0"/>
                <a:ea typeface="ＭＳ Ｐゴシック" charset="0"/>
                <a:cs typeface="ＭＳ Ｐゴシック" charset="0"/>
              </a:rPr>
              <a:t>NOAA DART Buoy </a:t>
            </a:r>
            <a:r>
              <a:rPr lang="en-GB" sz="2400" dirty="0" smtClean="0">
                <a:solidFill>
                  <a:srgbClr val="000000"/>
                </a:solidFill>
                <a:latin typeface="Calibri" pitchFamily="32" charset="0"/>
                <a:ea typeface="ＭＳ Ｐゴシック" charset="0"/>
                <a:cs typeface="ＭＳ Ｐゴシック" charset="0"/>
              </a:rPr>
              <a:t>Test: </a:t>
            </a:r>
            <a:endParaRPr lang="en-GB" sz="2400" dirty="0">
              <a:solidFill>
                <a:srgbClr val="000000"/>
              </a:solidFill>
              <a:latin typeface="Calibri" pitchFamily="32" charset="0"/>
              <a:ea typeface="ＭＳ Ｐゴシック" charset="0"/>
              <a:cs typeface="ＭＳ Ｐゴシック" charset="0"/>
            </a:endParaRPr>
          </a:p>
          <a:p>
            <a:pPr marL="228600" indent="-228600">
              <a:lnSpc>
                <a:spcPct val="87000"/>
              </a:lnSpc>
              <a:spcBef>
                <a:spcPts val="400"/>
              </a:spcBef>
              <a:spcAft>
                <a:spcPts val="600"/>
              </a:spcAft>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a:solidFill>
                  <a:srgbClr val="000000"/>
                </a:solidFill>
                <a:latin typeface="Calibri" pitchFamily="32" charset="0"/>
                <a:ea typeface="ＭＳ Ｐゴシック" charset="0"/>
                <a:cs typeface="ＭＳ Ｐゴシック" charset="0"/>
              </a:rPr>
              <a:t>Provided redundant communications with bottom mounted sensor</a:t>
            </a:r>
          </a:p>
          <a:p>
            <a:pPr marL="228600" indent="-228600">
              <a:lnSpc>
                <a:spcPct val="87000"/>
              </a:lnSpc>
              <a:spcBef>
                <a:spcPts val="400"/>
              </a:spcBef>
              <a:spcAft>
                <a:spcPts val="600"/>
              </a:spcAft>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a:solidFill>
                  <a:srgbClr val="000000"/>
                </a:solidFill>
                <a:latin typeface="Calibri" pitchFamily="32" charset="0"/>
                <a:ea typeface="ＭＳ Ｐゴシック" charset="0"/>
                <a:cs typeface="ＭＳ Ｐゴシック" charset="0"/>
              </a:rPr>
              <a:t>DART buoy 51407 off Kona coast</a:t>
            </a:r>
            <a:endParaRPr lang="en-GB" sz="2000" dirty="0" smtClean="0">
              <a:solidFill>
                <a:srgbClr val="000000"/>
              </a:solidFill>
              <a:latin typeface="Calibri" pitchFamily="32" charset="0"/>
              <a:ea typeface="ＭＳ Ｐゴシック" charset="0"/>
              <a:cs typeface="ＭＳ Ｐゴシック" charset="0"/>
            </a:endParaRPr>
          </a:p>
          <a:p>
            <a:pPr marL="228600" indent="-228600">
              <a:lnSpc>
                <a:spcPct val="87000"/>
              </a:lnSpc>
              <a:spcBef>
                <a:spcPts val="400"/>
              </a:spcBef>
              <a:spcAft>
                <a:spcPts val="600"/>
              </a:spcAft>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smtClean="0">
                <a:solidFill>
                  <a:srgbClr val="000000"/>
                </a:solidFill>
                <a:latin typeface="Calibri" pitchFamily="32" charset="0"/>
                <a:ea typeface="ＭＳ Ｐゴシック" charset="0"/>
                <a:cs typeface="ＭＳ Ｐゴシック" charset="0"/>
              </a:rPr>
              <a:t>Transited </a:t>
            </a:r>
            <a:r>
              <a:rPr lang="en-GB" sz="2000" dirty="0">
                <a:solidFill>
                  <a:srgbClr val="000000"/>
                </a:solidFill>
                <a:latin typeface="Calibri" pitchFamily="32" charset="0"/>
                <a:ea typeface="ＭＳ Ｐゴシック" charset="0"/>
                <a:cs typeface="ＭＳ Ｐゴシック" charset="0"/>
              </a:rPr>
              <a:t>with glider based payload</a:t>
            </a:r>
            <a:endParaRPr lang="en-GB" sz="2000" dirty="0" smtClean="0">
              <a:solidFill>
                <a:srgbClr val="000000"/>
              </a:solidFill>
              <a:latin typeface="Calibri" pitchFamily="32" charset="0"/>
              <a:ea typeface="ＭＳ Ｐゴシック" charset="0"/>
              <a:cs typeface="ＭＳ Ｐゴシック" charset="0"/>
            </a:endParaRPr>
          </a:p>
          <a:p>
            <a:pPr marL="228600" indent="-228600">
              <a:lnSpc>
                <a:spcPct val="87000"/>
              </a:lnSpc>
              <a:spcBef>
                <a:spcPts val="400"/>
              </a:spcBef>
              <a:spcAft>
                <a:spcPts val="600"/>
              </a:spcAft>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smtClean="0">
                <a:solidFill>
                  <a:srgbClr val="000000"/>
                </a:solidFill>
                <a:latin typeface="Calibri" pitchFamily="32" charset="0"/>
                <a:ea typeface="ＭＳ Ｐゴシック" charset="0"/>
                <a:cs typeface="ＭＳ Ｐゴシック" charset="0"/>
              </a:rPr>
              <a:t>Station-keeping demonstrated</a:t>
            </a:r>
            <a:r>
              <a:rPr lang="en-GB" sz="2000" b="1" dirty="0" smtClean="0">
                <a:solidFill>
                  <a:srgbClr val="000000"/>
                </a:solidFill>
                <a:latin typeface="Calibri" pitchFamily="32" charset="0"/>
                <a:ea typeface="ＭＳ Ｐゴシック" charset="0"/>
                <a:cs typeface="ＭＳ Ｐゴシック" charset="0"/>
              </a:rPr>
              <a:t>  </a:t>
            </a:r>
            <a:endParaRPr lang="en-GB" sz="2000" b="1" dirty="0">
              <a:solidFill>
                <a:srgbClr val="000000"/>
              </a:solidFill>
              <a:latin typeface="Calibri" pitchFamily="32" charset="0"/>
              <a:ea typeface="ＭＳ Ｐゴシック" charset="0"/>
              <a:cs typeface="ＭＳ Ｐゴシック" charset="0"/>
            </a:endParaRPr>
          </a:p>
          <a:p>
            <a:pPr marL="228600" indent="-228600">
              <a:lnSpc>
                <a:spcPct val="87000"/>
              </a:lnSpc>
              <a:spcBef>
                <a:spcPts val="400"/>
              </a:spcBef>
              <a:spcAft>
                <a:spcPts val="600"/>
              </a:spcAft>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endParaRPr lang="en-GB" sz="2000" b="1" dirty="0">
              <a:solidFill>
                <a:srgbClr val="000000"/>
              </a:solidFill>
              <a:latin typeface="Calibri" pitchFamily="32" charset="0"/>
              <a:ea typeface="ＭＳ Ｐゴシック" charset="0"/>
              <a:cs typeface="ＭＳ Ｐゴシック" charset="0"/>
            </a:endParaRPr>
          </a:p>
        </p:txBody>
      </p:sp>
      <p:pic>
        <p:nvPicPr>
          <p:cNvPr id="20485" name="Picture 4"/>
          <p:cNvPicPr>
            <a:picLocks noChangeAspect="1" noChangeArrowheads="1"/>
          </p:cNvPicPr>
          <p:nvPr/>
        </p:nvPicPr>
        <p:blipFill>
          <a:blip r:embed="rId4" cstate="print"/>
          <a:srcRect/>
          <a:stretch>
            <a:fillRect/>
          </a:stretch>
        </p:blipFill>
        <p:spPr bwMode="auto">
          <a:xfrm>
            <a:off x="685800" y="3581400"/>
            <a:ext cx="3149600" cy="2362200"/>
          </a:xfrm>
          <a:prstGeom prst="rect">
            <a:avLst/>
          </a:prstGeom>
          <a:noFill/>
          <a:ln w="9525">
            <a:solidFill>
              <a:schemeClr val="tx1"/>
            </a:solidFill>
            <a:round/>
            <a:headEnd/>
            <a:tailEnd/>
          </a:ln>
        </p:spPr>
      </p:pic>
      <p:sp>
        <p:nvSpPr>
          <p:cNvPr id="20486" name="Text Box 5"/>
          <p:cNvSpPr txBox="1">
            <a:spLocks noChangeArrowheads="1"/>
          </p:cNvSpPr>
          <p:nvPr/>
        </p:nvSpPr>
        <p:spPr bwMode="auto">
          <a:xfrm>
            <a:off x="2133600" y="0"/>
            <a:ext cx="5105400" cy="771525"/>
          </a:xfrm>
          <a:prstGeom prst="rect">
            <a:avLst/>
          </a:prstGeom>
          <a:noFill/>
          <a:ln w="9525">
            <a:noFill/>
            <a:round/>
            <a:headEnd/>
            <a:tailEnd/>
          </a:ln>
        </p:spPr>
        <p:txBody>
          <a:bodyPr lIns="90000" tIns="46800" rIns="90000" bIns="46800" anchor="ctr"/>
          <a:lstStyle/>
          <a:p>
            <a:pPr algn="ct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smtClean="0">
                <a:solidFill>
                  <a:srgbClr val="000000"/>
                </a:solidFill>
                <a:latin typeface="Calibri" pitchFamily="32" charset="0"/>
                <a:ea typeface="ＭＳ Ｐゴシック" charset="0"/>
                <a:cs typeface="ＭＳ Ｐゴシック" charset="0"/>
              </a:rPr>
              <a:t>Critical Mission Support</a:t>
            </a:r>
            <a:endParaRPr lang="en-GB" sz="3200" b="1" dirty="0">
              <a:solidFill>
                <a:srgbClr val="000000"/>
              </a:solidFill>
              <a:latin typeface="Calibri" pitchFamily="32" charset="0"/>
              <a:ea typeface="ＭＳ Ｐゴシック" charset="0"/>
              <a:cs typeface="ＭＳ Ｐゴシック" charset="0"/>
            </a:endParaRPr>
          </a:p>
        </p:txBody>
      </p:sp>
      <p:pic>
        <p:nvPicPr>
          <p:cNvPr id="20487" name="Picture 6"/>
          <p:cNvPicPr>
            <a:picLocks noChangeAspect="1" noChangeArrowheads="1"/>
          </p:cNvPicPr>
          <p:nvPr/>
        </p:nvPicPr>
        <p:blipFill>
          <a:blip r:embed="rId5" cstate="print"/>
          <a:srcRect/>
          <a:stretch>
            <a:fillRect/>
          </a:stretch>
        </p:blipFill>
        <p:spPr bwMode="auto">
          <a:xfrm>
            <a:off x="4572000" y="990600"/>
            <a:ext cx="1090613" cy="546100"/>
          </a:xfrm>
          <a:prstGeom prst="rect">
            <a:avLst/>
          </a:prstGeom>
          <a:noFill/>
          <a:ln w="9525">
            <a:noFill/>
            <a:round/>
            <a:headEnd/>
            <a:tailEnd/>
          </a:ln>
        </p:spPr>
      </p:pic>
      <p:sp>
        <p:nvSpPr>
          <p:cNvPr id="20488" name="Text Box 7"/>
          <p:cNvSpPr txBox="1">
            <a:spLocks noChangeArrowheads="1"/>
          </p:cNvSpPr>
          <p:nvPr/>
        </p:nvSpPr>
        <p:spPr bwMode="auto">
          <a:xfrm>
            <a:off x="1295400" y="5943600"/>
            <a:ext cx="2057400" cy="255588"/>
          </a:xfrm>
          <a:prstGeom prst="rect">
            <a:avLst/>
          </a:prstGeom>
          <a:noFill/>
          <a:ln w="9525">
            <a:noFill/>
            <a:round/>
            <a:headEnd/>
            <a:tailEnd/>
          </a:ln>
        </p:spPr>
        <p:txBody>
          <a:bodyPr lIns="90000" tIns="46800" rIns="90000" bIns="46800">
            <a:spAutoFit/>
          </a:bodyPr>
          <a:lstStyle/>
          <a:p>
            <a:pPr>
              <a:spcBef>
                <a:spcPts val="7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dirty="0">
                <a:solidFill>
                  <a:srgbClr val="000000"/>
                </a:solidFill>
              </a:rPr>
              <a:t>UNCLASSIFIED//FOUO</a:t>
            </a:r>
          </a:p>
        </p:txBody>
      </p:sp>
      <p:pic>
        <p:nvPicPr>
          <p:cNvPr id="20489" name="Picture 8"/>
          <p:cNvPicPr>
            <a:picLocks noChangeAspect="1" noChangeArrowheads="1"/>
          </p:cNvPicPr>
          <p:nvPr/>
        </p:nvPicPr>
        <p:blipFill>
          <a:blip r:embed="rId6" cstate="print"/>
          <a:srcRect/>
          <a:stretch>
            <a:fillRect/>
          </a:stretch>
        </p:blipFill>
        <p:spPr bwMode="auto">
          <a:xfrm>
            <a:off x="4724400" y="1752600"/>
            <a:ext cx="3987956" cy="4352925"/>
          </a:xfrm>
          <a:prstGeom prst="rect">
            <a:avLst/>
          </a:prstGeom>
          <a:noFill/>
          <a:ln w="9525">
            <a:solidFill>
              <a:schemeClr val="tx1"/>
            </a:solidFill>
            <a:round/>
            <a:headEnd/>
            <a:tailEnd/>
          </a:ln>
        </p:spPr>
      </p:pic>
      <p:pic>
        <p:nvPicPr>
          <p:cNvPr id="20490" name="Picture 9"/>
          <p:cNvPicPr>
            <a:picLocks noChangeAspect="1" noChangeArrowheads="1"/>
          </p:cNvPicPr>
          <p:nvPr/>
        </p:nvPicPr>
        <p:blipFill>
          <a:blip r:embed="rId7" cstate="print"/>
          <a:srcRect/>
          <a:stretch>
            <a:fillRect/>
          </a:stretch>
        </p:blipFill>
        <p:spPr bwMode="auto">
          <a:xfrm>
            <a:off x="5943600" y="838200"/>
            <a:ext cx="1371600" cy="838200"/>
          </a:xfrm>
          <a:prstGeom prst="rect">
            <a:avLst/>
          </a:prstGeom>
          <a:noFill/>
          <a:ln w="9525">
            <a:noFill/>
            <a:round/>
            <a:headEnd/>
            <a:tailEnd/>
          </a:ln>
        </p:spPr>
      </p:pic>
      <p:sp>
        <p:nvSpPr>
          <p:cNvPr id="10"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18</a:t>
            </a:fld>
            <a:endParaRPr lang="en-US" dirty="0" smtClean="0">
              <a:solidFill>
                <a:schemeClr val="bg1"/>
              </a:solidFill>
            </a:endParaRPr>
          </a:p>
        </p:txBody>
      </p:sp>
      <p:sp>
        <p:nvSpPr>
          <p:cNvPr id="11"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2"/>
          <p:cNvSpPr txBox="1">
            <a:spLocks noChangeArrowheads="1"/>
          </p:cNvSpPr>
          <p:nvPr/>
        </p:nvSpPr>
        <p:spPr bwMode="auto">
          <a:xfrm>
            <a:off x="304800" y="990600"/>
            <a:ext cx="3733800" cy="3508269"/>
          </a:xfrm>
          <a:prstGeom prst="rect">
            <a:avLst/>
          </a:prstGeom>
          <a:noFill/>
          <a:ln w="9525">
            <a:noFill/>
            <a:round/>
            <a:headEnd/>
            <a:tailEnd/>
          </a:ln>
        </p:spPr>
        <p:txBody>
          <a:bodyPr lIns="90000" tIns="46800" rIns="90000" bIns="46800">
            <a:spAutoFit/>
          </a:bodyPr>
          <a:lstStyle/>
          <a:p>
            <a:pPr marL="228600" indent="-228600">
              <a:lnSpc>
                <a:spcPct val="87000"/>
              </a:lnSpc>
              <a:spcAft>
                <a:spcPts val="1200"/>
              </a:spcAft>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a:solidFill>
                  <a:srgbClr val="000000"/>
                </a:solidFill>
                <a:ea typeface="ＭＳ Ｐゴシック" charset="0"/>
                <a:cs typeface="ＭＳ Ｐゴシック" charset="0"/>
              </a:rPr>
              <a:t>Successful system integration, Teledyne RDI 600 kHz Sentinel </a:t>
            </a:r>
          </a:p>
          <a:p>
            <a:pPr marL="228600" indent="-228600">
              <a:lnSpc>
                <a:spcPct val="87000"/>
              </a:lnSpc>
              <a:spcAft>
                <a:spcPts val="1200"/>
              </a:spcAft>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a:solidFill>
                  <a:srgbClr val="000000"/>
                </a:solidFill>
                <a:ea typeface="ＭＳ Ｐゴシック" charset="0"/>
                <a:cs typeface="ＭＳ Ｐゴシック" charset="0"/>
              </a:rPr>
              <a:t>Series of tests to evaluate the ADCP performance and data quality</a:t>
            </a:r>
          </a:p>
          <a:p>
            <a:pPr marL="228600" indent="-228600">
              <a:lnSpc>
                <a:spcPct val="87000"/>
              </a:lnSpc>
              <a:spcAft>
                <a:spcPts val="1200"/>
              </a:spcAft>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a:solidFill>
                  <a:srgbClr val="000000"/>
                </a:solidFill>
                <a:ea typeface="ＭＳ Ｐゴシック" charset="0"/>
                <a:cs typeface="ＭＳ Ｐゴシック" charset="0"/>
              </a:rPr>
              <a:t>Data below the glider validated</a:t>
            </a:r>
          </a:p>
          <a:p>
            <a:pPr marL="228600" indent="-228600">
              <a:lnSpc>
                <a:spcPct val="87000"/>
              </a:lnSpc>
              <a:spcAft>
                <a:spcPts val="1200"/>
              </a:spcAft>
              <a:buFont typeface="Arial" charset="0"/>
              <a:buChar cha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pPr>
            <a:r>
              <a:rPr lang="en-GB" sz="2000" dirty="0">
                <a:solidFill>
                  <a:srgbClr val="000000"/>
                </a:solidFill>
                <a:ea typeface="ＭＳ Ｐゴシック" charset="0"/>
                <a:cs typeface="ＭＳ Ｐゴシック" charset="0"/>
              </a:rPr>
              <a:t>Surface layers between the float and glider</a:t>
            </a:r>
            <a:r>
              <a:rPr lang="en-GB" sz="2000" dirty="0" smtClean="0">
                <a:solidFill>
                  <a:srgbClr val="000000"/>
                </a:solidFill>
                <a:ea typeface="ＭＳ Ｐゴシック" charset="0"/>
                <a:cs typeface="ＭＳ Ｐゴシック" charset="0"/>
              </a:rPr>
              <a:t> have high resolution</a:t>
            </a:r>
            <a:endParaRPr lang="en-GB" sz="2000" dirty="0">
              <a:solidFill>
                <a:srgbClr val="000000"/>
              </a:solidFill>
              <a:ea typeface="ＭＳ Ｐゴシック" charset="0"/>
              <a:cs typeface="ＭＳ Ｐゴシック" charset="0"/>
            </a:endParaRPr>
          </a:p>
        </p:txBody>
      </p:sp>
      <p:pic>
        <p:nvPicPr>
          <p:cNvPr id="23555" name="Picture 3"/>
          <p:cNvPicPr>
            <a:picLocks noChangeAspect="1" noChangeArrowheads="1"/>
          </p:cNvPicPr>
          <p:nvPr/>
        </p:nvPicPr>
        <p:blipFill>
          <a:blip r:embed="rId3" cstate="print"/>
          <a:srcRect/>
          <a:stretch>
            <a:fillRect/>
          </a:stretch>
        </p:blipFill>
        <p:spPr bwMode="auto">
          <a:xfrm>
            <a:off x="4191000" y="990600"/>
            <a:ext cx="4775200" cy="3581400"/>
          </a:xfrm>
          <a:prstGeom prst="rect">
            <a:avLst/>
          </a:prstGeom>
          <a:noFill/>
          <a:ln w="9360">
            <a:solidFill>
              <a:srgbClr val="00CC99"/>
            </a:solidFill>
            <a:miter lim="800000"/>
            <a:headEnd/>
            <a:tailEnd/>
          </a:ln>
          <a:effectLst>
            <a:outerShdw dist="50912" dir="2700000" algn="ctr" rotWithShape="0">
              <a:srgbClr val="808080">
                <a:alpha val="40033"/>
              </a:srgbClr>
            </a:outerShdw>
          </a:effectLst>
        </p:spPr>
      </p:pic>
      <p:pic>
        <p:nvPicPr>
          <p:cNvPr id="22533" name="Picture 4"/>
          <p:cNvPicPr>
            <a:picLocks noChangeAspect="1" noChangeArrowheads="1"/>
          </p:cNvPicPr>
          <p:nvPr/>
        </p:nvPicPr>
        <p:blipFill>
          <a:blip r:embed="rId4" cstate="print"/>
          <a:srcRect/>
          <a:stretch>
            <a:fillRect/>
          </a:stretch>
        </p:blipFill>
        <p:spPr bwMode="auto">
          <a:xfrm>
            <a:off x="6324600" y="5270500"/>
            <a:ext cx="1828800" cy="444500"/>
          </a:xfrm>
          <a:prstGeom prst="rect">
            <a:avLst/>
          </a:prstGeom>
          <a:noFill/>
          <a:ln w="9525">
            <a:noFill/>
            <a:round/>
            <a:headEnd/>
            <a:tailEnd/>
          </a:ln>
        </p:spPr>
      </p:pic>
      <p:pic>
        <p:nvPicPr>
          <p:cNvPr id="22534" name="Picture 5"/>
          <p:cNvPicPr>
            <a:picLocks noChangeAspect="1" noChangeArrowheads="1"/>
          </p:cNvPicPr>
          <p:nvPr/>
        </p:nvPicPr>
        <p:blipFill>
          <a:blip r:embed="rId5" cstate="print"/>
          <a:srcRect/>
          <a:stretch>
            <a:fillRect/>
          </a:stretch>
        </p:blipFill>
        <p:spPr bwMode="auto">
          <a:xfrm>
            <a:off x="1981200" y="4343400"/>
            <a:ext cx="2442426" cy="1752600"/>
          </a:xfrm>
          <a:prstGeom prst="rect">
            <a:avLst/>
          </a:prstGeom>
          <a:noFill/>
          <a:ln w="9525">
            <a:solidFill>
              <a:schemeClr val="tx1"/>
            </a:solidFill>
            <a:round/>
            <a:headEnd/>
            <a:tailEnd/>
          </a:ln>
        </p:spPr>
      </p:pic>
      <p:sp>
        <p:nvSpPr>
          <p:cNvPr id="22535" name="Text Box 6"/>
          <p:cNvSpPr txBox="1">
            <a:spLocks noChangeArrowheads="1"/>
          </p:cNvSpPr>
          <p:nvPr/>
        </p:nvSpPr>
        <p:spPr bwMode="auto">
          <a:xfrm>
            <a:off x="1066800" y="66675"/>
            <a:ext cx="7086600" cy="695325"/>
          </a:xfrm>
          <a:prstGeom prst="rect">
            <a:avLst/>
          </a:prstGeom>
          <a:noFill/>
          <a:ln w="9525">
            <a:noFill/>
            <a:round/>
            <a:headEnd/>
            <a:tailEnd/>
          </a:ln>
        </p:spPr>
        <p:txBody>
          <a:bodyPr lIns="90000" tIns="46800" rIns="90000" bIns="46800" anchor="ctr"/>
          <a:lstStyle/>
          <a:p>
            <a:pPr algn="ct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smtClean="0">
                <a:solidFill>
                  <a:srgbClr val="000000"/>
                </a:solidFill>
                <a:latin typeface="Calibri" pitchFamily="32" charset="0"/>
                <a:ea typeface="ＭＳ Ｐゴシック" charset="0"/>
                <a:cs typeface="ＭＳ Ｐゴシック" charset="0"/>
              </a:rPr>
              <a:t>Supporting Instrument </a:t>
            </a:r>
            <a:r>
              <a:rPr lang="en-GB" sz="3200" b="1" dirty="0">
                <a:solidFill>
                  <a:srgbClr val="000000"/>
                </a:solidFill>
                <a:latin typeface="Calibri" pitchFamily="32" charset="0"/>
                <a:ea typeface="ＭＳ Ｐゴシック" charset="0"/>
                <a:cs typeface="ＭＳ Ｐゴシック" charset="0"/>
              </a:rPr>
              <a:t>Trials</a:t>
            </a:r>
          </a:p>
        </p:txBody>
      </p:sp>
      <p:pic>
        <p:nvPicPr>
          <p:cNvPr id="22537" name="Picture 8"/>
          <p:cNvPicPr>
            <a:picLocks noChangeAspect="1" noChangeArrowheads="1"/>
          </p:cNvPicPr>
          <p:nvPr/>
        </p:nvPicPr>
        <p:blipFill>
          <a:blip r:embed="rId6" cstate="print"/>
          <a:srcRect/>
          <a:stretch>
            <a:fillRect/>
          </a:stretch>
        </p:blipFill>
        <p:spPr bwMode="auto">
          <a:xfrm>
            <a:off x="5029200" y="5181600"/>
            <a:ext cx="1090613" cy="546100"/>
          </a:xfrm>
          <a:prstGeom prst="rect">
            <a:avLst/>
          </a:prstGeom>
          <a:noFill/>
          <a:ln w="9525">
            <a:noFill/>
            <a:round/>
            <a:headEnd/>
            <a:tailEnd/>
          </a:ln>
        </p:spPr>
      </p:pic>
      <p:sp>
        <p:nvSpPr>
          <p:cNvPr id="9"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19</a:t>
            </a:fld>
            <a:endParaRPr lang="en-US" dirty="0" smtClean="0">
              <a:solidFill>
                <a:schemeClr val="bg1"/>
              </a:solidFill>
            </a:endParaRPr>
          </a:p>
        </p:txBody>
      </p:sp>
      <p:sp>
        <p:nvSpPr>
          <p:cNvPr id="10"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6"/>
          <p:cNvSpPr>
            <a:spLocks noGrp="1"/>
          </p:cNvSpPr>
          <p:nvPr>
            <p:ph type="title"/>
          </p:nvPr>
        </p:nvSpPr>
        <p:spPr/>
        <p:txBody>
          <a:bodyPr/>
          <a:lstStyle/>
          <a:p>
            <a:pPr eaLnBrk="1" hangingPunct="1"/>
            <a:endParaRPr lang="en-US" dirty="0" smtClean="0"/>
          </a:p>
        </p:txBody>
      </p:sp>
      <p:sp>
        <p:nvSpPr>
          <p:cNvPr id="14339" name="Content Placeholder 7"/>
          <p:cNvSpPr>
            <a:spLocks noGrp="1"/>
          </p:cNvSpPr>
          <p:nvPr>
            <p:ph idx="1"/>
          </p:nvPr>
        </p:nvSpPr>
        <p:spPr/>
        <p:txBody>
          <a:bodyPr/>
          <a:lstStyle/>
          <a:p>
            <a:pPr eaLnBrk="1" hangingPunct="1"/>
            <a:endParaRPr lang="en-US" dirty="0" smtClean="0"/>
          </a:p>
        </p:txBody>
      </p:sp>
      <p:pic>
        <p:nvPicPr>
          <p:cNvPr id="14340" name="Picture 4" descr="C:\Users\Ralph Rayner\Desktop\Background.jpg"/>
          <p:cNvPicPr>
            <a:picLocks noChangeAspect="1" noChangeArrowheads="1"/>
          </p:cNvPicPr>
          <p:nvPr/>
        </p:nvPicPr>
        <p:blipFill>
          <a:blip r:embed="rId3" cstate="print"/>
          <a:srcRect/>
          <a:stretch>
            <a:fillRect/>
          </a:stretch>
        </p:blipFill>
        <p:spPr bwMode="auto">
          <a:xfrm>
            <a:off x="0" y="0"/>
            <a:ext cx="9144000" cy="6226175"/>
          </a:xfrm>
          <a:prstGeom prst="rect">
            <a:avLst/>
          </a:prstGeom>
          <a:noFill/>
          <a:ln w="9525">
            <a:noFill/>
            <a:miter lim="800000"/>
            <a:headEnd/>
            <a:tailEnd/>
          </a:ln>
        </p:spPr>
      </p:pic>
      <p:sp>
        <p:nvSpPr>
          <p:cNvPr id="14341" name="Rectangle 8"/>
          <p:cNvSpPr>
            <a:spLocks noChangeArrowheads="1"/>
          </p:cNvSpPr>
          <p:nvPr/>
        </p:nvSpPr>
        <p:spPr bwMode="auto">
          <a:xfrm>
            <a:off x="6858000" y="685800"/>
            <a:ext cx="2286000" cy="1828800"/>
          </a:xfrm>
          <a:prstGeom prst="rect">
            <a:avLst/>
          </a:prstGeom>
          <a:solidFill>
            <a:schemeClr val="tx2">
              <a:alpha val="39999"/>
            </a:schemeClr>
          </a:solidFill>
          <a:ln w="9525">
            <a:noFill/>
            <a:miter lim="800000"/>
            <a:headEnd/>
            <a:tailEnd/>
          </a:ln>
        </p:spPr>
        <p:txBody>
          <a:bodyPr wrap="none" anchor="ctr"/>
          <a:lstStyle/>
          <a:p>
            <a:endParaRPr lang="en-US" dirty="0"/>
          </a:p>
        </p:txBody>
      </p:sp>
      <p:sp>
        <p:nvSpPr>
          <p:cNvPr id="7" name="Rectangle 6"/>
          <p:cNvSpPr/>
          <p:nvPr/>
        </p:nvSpPr>
        <p:spPr>
          <a:xfrm>
            <a:off x="6934200" y="838200"/>
            <a:ext cx="2209800" cy="1508105"/>
          </a:xfrm>
          <a:prstGeom prst="rect">
            <a:avLst/>
          </a:prstGeom>
        </p:spPr>
        <p:txBody>
          <a:bodyPr wrap="square">
            <a:spAutoFit/>
          </a:bodyPr>
          <a:lstStyle/>
          <a:p>
            <a:pPr algn="r">
              <a:buFont typeface="Arial" pitchFamily="34" charset="0"/>
              <a:buChar char="•"/>
              <a:defRPr/>
            </a:pPr>
            <a:r>
              <a:rPr lang="en-US" dirty="0" smtClean="0">
                <a:solidFill>
                  <a:srgbClr val="FFFFFF"/>
                </a:solidFill>
                <a:cs typeface="Times New Roman" pitchFamily="18" charset="0"/>
              </a:rPr>
              <a:t> System</a:t>
            </a:r>
          </a:p>
          <a:p>
            <a:pPr algn="r">
              <a:defRPr/>
            </a:pPr>
            <a:endParaRPr lang="en-US" sz="1000" dirty="0" smtClean="0">
              <a:solidFill>
                <a:srgbClr val="FFFFFF"/>
              </a:solidFill>
              <a:cs typeface="Times New Roman" pitchFamily="18" charset="0"/>
            </a:endParaRPr>
          </a:p>
          <a:p>
            <a:pPr algn="r">
              <a:buFont typeface="Arial" pitchFamily="34" charset="0"/>
              <a:buChar char="•"/>
              <a:defRPr/>
            </a:pPr>
            <a:r>
              <a:rPr lang="en-US" dirty="0" smtClean="0">
                <a:solidFill>
                  <a:srgbClr val="FFFFFF"/>
                </a:solidFill>
                <a:cs typeface="Times New Roman" pitchFamily="18" charset="0"/>
              </a:rPr>
              <a:t> Technology</a:t>
            </a:r>
          </a:p>
          <a:p>
            <a:pPr algn="r">
              <a:defRPr/>
            </a:pPr>
            <a:endParaRPr lang="en-US" sz="1000" dirty="0" smtClean="0">
              <a:solidFill>
                <a:srgbClr val="FFFFFF"/>
              </a:solidFill>
              <a:cs typeface="Times New Roman" pitchFamily="18" charset="0"/>
            </a:endParaRPr>
          </a:p>
          <a:p>
            <a:pPr algn="r">
              <a:buFont typeface="Arial" pitchFamily="34" charset="0"/>
              <a:buChar char="•"/>
              <a:defRPr/>
            </a:pPr>
            <a:r>
              <a:rPr lang="en-US" dirty="0" smtClean="0">
                <a:solidFill>
                  <a:schemeClr val="bg1"/>
                </a:solidFill>
                <a:cs typeface="Times New Roman" pitchFamily="18" charset="0"/>
              </a:rPr>
              <a:t> Applications</a:t>
            </a:r>
            <a:endParaRPr lang="en-US" dirty="0"/>
          </a:p>
        </p:txBody>
      </p:sp>
      <p:sp>
        <p:nvSpPr>
          <p:cNvPr id="8"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2</a:t>
            </a:fld>
            <a:endParaRPr lang="en-US" dirty="0" smtClean="0">
              <a:solidFill>
                <a:schemeClr val="bg1"/>
              </a:solidFill>
            </a:endParaRPr>
          </a:p>
        </p:txBody>
      </p:sp>
      <p:sp>
        <p:nvSpPr>
          <p:cNvPr id="9"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5"/>
          <p:cNvSpPr>
            <a:spLocks noGrp="1"/>
          </p:cNvSpPr>
          <p:nvPr>
            <p:ph type="sldNum" sz="quarter" idx="12"/>
          </p:nvPr>
        </p:nvSpPr>
        <p:spPr>
          <a:noFill/>
        </p:spPr>
        <p:txBody>
          <a:bodyPr/>
          <a:lstStyle/>
          <a:p>
            <a:fld id="{FD446044-B002-49BA-B5C0-2BB1938D33A0}" type="slidenum">
              <a:rPr lang="en-US" smtClean="0">
                <a:solidFill>
                  <a:schemeClr val="bg1"/>
                </a:solidFill>
              </a:rPr>
              <a:pPr/>
              <a:t>20</a:t>
            </a:fld>
            <a:endParaRPr lang="en-US" dirty="0" smtClean="0">
              <a:solidFill>
                <a:schemeClr val="bg1"/>
              </a:solidFill>
            </a:endParaRPr>
          </a:p>
        </p:txBody>
      </p:sp>
      <p:sp>
        <p:nvSpPr>
          <p:cNvPr id="1031" name="Rectangle 26"/>
          <p:cNvSpPr>
            <a:spLocks noChangeArrowheads="1"/>
          </p:cNvSpPr>
          <p:nvPr/>
        </p:nvSpPr>
        <p:spPr bwMode="auto">
          <a:xfrm>
            <a:off x="533400" y="76200"/>
            <a:ext cx="8153400" cy="762000"/>
          </a:xfrm>
          <a:prstGeom prst="rect">
            <a:avLst/>
          </a:prstGeom>
          <a:noFill/>
          <a:ln w="9525">
            <a:noFill/>
            <a:miter lim="800000"/>
            <a:headEnd/>
            <a:tailEnd/>
          </a:ln>
        </p:spPr>
        <p:txBody>
          <a:bodyPr anchor="ctr"/>
          <a:lstStyle/>
          <a:p>
            <a:pPr algn="ctr">
              <a:defRPr/>
            </a:pPr>
            <a:r>
              <a:rPr lang="en-US" sz="3200" b="1" dirty="0" smtClean="0">
                <a:latin typeface="+mj-lt"/>
              </a:rPr>
              <a:t>Other Specialized Glider Configurations</a:t>
            </a:r>
            <a:endParaRPr lang="en-US" sz="3200" b="1" dirty="0">
              <a:latin typeface="+mj-lt"/>
            </a:endParaRPr>
          </a:p>
        </p:txBody>
      </p:sp>
      <p:sp>
        <p:nvSpPr>
          <p:cNvPr id="11" name="Rectangle 10"/>
          <p:cNvSpPr/>
          <p:nvPr/>
        </p:nvSpPr>
        <p:spPr>
          <a:xfrm>
            <a:off x="152400" y="1185208"/>
            <a:ext cx="3505200" cy="1938992"/>
          </a:xfrm>
          <a:prstGeom prst="rect">
            <a:avLst/>
          </a:prstGeom>
        </p:spPr>
        <p:txBody>
          <a:bodyPr wrap="square">
            <a:spAutoFit/>
          </a:bodyPr>
          <a:lstStyle/>
          <a:p>
            <a:pPr>
              <a:spcAft>
                <a:spcPts val="600"/>
              </a:spcAft>
            </a:pPr>
            <a:r>
              <a:rPr lang="en-US" sz="2000" dirty="0" smtClean="0"/>
              <a:t>MBARI Gulper:</a:t>
            </a:r>
          </a:p>
          <a:p>
            <a:pPr>
              <a:spcAft>
                <a:spcPts val="600"/>
              </a:spcAft>
              <a:buFont typeface="Arial"/>
              <a:buChar char="•"/>
            </a:pPr>
            <a:r>
              <a:rPr lang="en-US" sz="2000" dirty="0" smtClean="0"/>
              <a:t> Hybrid AUV-Glider</a:t>
            </a:r>
          </a:p>
          <a:p>
            <a:pPr>
              <a:spcAft>
                <a:spcPts val="600"/>
              </a:spcAft>
              <a:buFont typeface="Arial"/>
              <a:buChar char="•"/>
            </a:pPr>
            <a:r>
              <a:rPr lang="en-US" sz="2000" dirty="0" smtClean="0"/>
              <a:t> Deployed for DWH</a:t>
            </a:r>
          </a:p>
          <a:p>
            <a:pPr>
              <a:spcAft>
                <a:spcPts val="600"/>
              </a:spcAft>
              <a:buFont typeface="Arial"/>
              <a:buChar char="•"/>
            </a:pPr>
            <a:r>
              <a:rPr lang="en-US" sz="2000" dirty="0" smtClean="0"/>
              <a:t> Capable of Sample Capture</a:t>
            </a:r>
          </a:p>
          <a:p>
            <a:pPr>
              <a:spcAft>
                <a:spcPts val="600"/>
              </a:spcAft>
              <a:buFont typeface="Arial"/>
              <a:buChar char="•"/>
            </a:pPr>
            <a:r>
              <a:rPr lang="en-US" sz="2000" dirty="0" smtClean="0"/>
              <a:t> Carries Sensor Payload</a:t>
            </a:r>
          </a:p>
        </p:txBody>
      </p:sp>
      <p:pic>
        <p:nvPicPr>
          <p:cNvPr id="7" name="Picture 6" descr="MAY2010 1078.jpg"/>
          <p:cNvPicPr>
            <a:picLocks noChangeAspect="1"/>
          </p:cNvPicPr>
          <p:nvPr/>
        </p:nvPicPr>
        <p:blipFill>
          <a:blip r:embed="rId3" cstate="print"/>
          <a:srcRect t="26471" b="22059"/>
          <a:stretch>
            <a:fillRect/>
          </a:stretch>
        </p:blipFill>
        <p:spPr>
          <a:xfrm>
            <a:off x="3657600" y="1828800"/>
            <a:ext cx="5329646" cy="3657600"/>
          </a:xfrm>
          <a:prstGeom prst="rect">
            <a:avLst/>
          </a:prstGeom>
          <a:ln>
            <a:solidFill>
              <a:schemeClr val="tx1"/>
            </a:solidFill>
          </a:ln>
        </p:spPr>
      </p:pic>
      <p:pic>
        <p:nvPicPr>
          <p:cNvPr id="8" name="Picture 7" descr="MAY2010 1140.jpg"/>
          <p:cNvPicPr>
            <a:picLocks noChangeAspect="1"/>
          </p:cNvPicPr>
          <p:nvPr/>
        </p:nvPicPr>
        <p:blipFill>
          <a:blip r:embed="rId4" cstate="print"/>
          <a:stretch>
            <a:fillRect/>
          </a:stretch>
        </p:blipFill>
        <p:spPr>
          <a:xfrm>
            <a:off x="152400" y="3657600"/>
            <a:ext cx="3251200" cy="2438400"/>
          </a:xfrm>
          <a:prstGeom prst="rect">
            <a:avLst/>
          </a:prstGeom>
          <a:ln>
            <a:solidFill>
              <a:schemeClr val="tx1"/>
            </a:solidFill>
          </a:ln>
        </p:spPr>
      </p:pic>
      <p:pic>
        <p:nvPicPr>
          <p:cNvPr id="9" name="Picture 8"/>
          <p:cNvPicPr>
            <a:picLocks noChangeAspect="1"/>
          </p:cNvPicPr>
          <p:nvPr/>
        </p:nvPicPr>
        <p:blipFill>
          <a:blip r:embed="rId5" cstate="print"/>
          <a:srcRect l="10417" t="15333" r="62500" b="74000"/>
          <a:stretch>
            <a:fillRect/>
          </a:stretch>
        </p:blipFill>
        <p:spPr>
          <a:xfrm>
            <a:off x="5486400" y="914400"/>
            <a:ext cx="3095621" cy="762000"/>
          </a:xfrm>
          <a:prstGeom prst="rect">
            <a:avLst/>
          </a:prstGeom>
        </p:spPr>
      </p:pic>
      <p:sp>
        <p:nvSpPr>
          <p:cNvPr id="10" name="Rectangle 9"/>
          <p:cNvSpPr/>
          <p:nvPr/>
        </p:nvSpPr>
        <p:spPr>
          <a:xfrm>
            <a:off x="3733800" y="5562600"/>
            <a:ext cx="5257800" cy="584776"/>
          </a:xfrm>
          <a:prstGeom prst="rect">
            <a:avLst/>
          </a:prstGeom>
        </p:spPr>
        <p:txBody>
          <a:bodyPr wrap="square">
            <a:spAutoFit/>
          </a:bodyPr>
          <a:lstStyle/>
          <a:p>
            <a:pPr algn="ctr"/>
            <a:r>
              <a:rPr lang="en-US" sz="1600" dirty="0" smtClean="0"/>
              <a:t>MBARI Gulper being deployed from NOAA Ship </a:t>
            </a:r>
            <a:r>
              <a:rPr lang="en-US" sz="1600" i="1" dirty="0" smtClean="0"/>
              <a:t>Gordon Gunter</a:t>
            </a:r>
            <a:r>
              <a:rPr lang="en-US" sz="1600" dirty="0" smtClean="0"/>
              <a:t> in support of Deepwater Horizon response</a:t>
            </a:r>
          </a:p>
        </p:txBody>
      </p:sp>
      <p:pic>
        <p:nvPicPr>
          <p:cNvPr id="12" name="Picture 11"/>
          <p:cNvPicPr>
            <a:picLocks noChangeAspect="1"/>
          </p:cNvPicPr>
          <p:nvPr/>
        </p:nvPicPr>
        <p:blipFill>
          <a:blip r:embed="rId6" cstate="print"/>
          <a:stretch>
            <a:fillRect/>
          </a:stretch>
        </p:blipFill>
        <p:spPr>
          <a:xfrm>
            <a:off x="4191000" y="889000"/>
            <a:ext cx="863600" cy="8636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5"/>
          <p:cNvSpPr>
            <a:spLocks noGrp="1"/>
          </p:cNvSpPr>
          <p:nvPr>
            <p:ph type="sldNum" sz="quarter" idx="12"/>
          </p:nvPr>
        </p:nvSpPr>
        <p:spPr>
          <a:noFill/>
        </p:spPr>
        <p:txBody>
          <a:bodyPr/>
          <a:lstStyle/>
          <a:p>
            <a:fld id="{FD446044-B002-49BA-B5C0-2BB1938D33A0}" type="slidenum">
              <a:rPr lang="en-US" smtClean="0">
                <a:solidFill>
                  <a:schemeClr val="bg1"/>
                </a:solidFill>
              </a:rPr>
              <a:pPr/>
              <a:t>21</a:t>
            </a:fld>
            <a:endParaRPr lang="en-US" dirty="0" smtClean="0">
              <a:solidFill>
                <a:schemeClr val="bg1"/>
              </a:solidFill>
            </a:endParaRPr>
          </a:p>
        </p:txBody>
      </p:sp>
      <p:sp>
        <p:nvSpPr>
          <p:cNvPr id="1031" name="Rectangle 26"/>
          <p:cNvSpPr>
            <a:spLocks noChangeArrowheads="1"/>
          </p:cNvSpPr>
          <p:nvPr/>
        </p:nvSpPr>
        <p:spPr bwMode="auto">
          <a:xfrm>
            <a:off x="762000" y="0"/>
            <a:ext cx="7620000" cy="762000"/>
          </a:xfrm>
          <a:prstGeom prst="rect">
            <a:avLst/>
          </a:prstGeom>
          <a:noFill/>
          <a:ln w="9525">
            <a:noFill/>
            <a:miter lim="800000"/>
            <a:headEnd/>
            <a:tailEnd/>
          </a:ln>
        </p:spPr>
        <p:txBody>
          <a:bodyPr anchor="ctr"/>
          <a:lstStyle/>
          <a:p>
            <a:pPr>
              <a:defRPr/>
            </a:pPr>
            <a:r>
              <a:rPr lang="en-US" sz="3200" b="1" dirty="0" smtClean="0">
                <a:latin typeface="+mj-lt"/>
              </a:rPr>
              <a:t>Summary of Costs and Specifications</a:t>
            </a:r>
            <a:endParaRPr lang="en-US" sz="3200" b="1" dirty="0">
              <a:latin typeface="+mj-lt"/>
            </a:endParaRPr>
          </a:p>
        </p:txBody>
      </p:sp>
      <p:sp>
        <p:nvSpPr>
          <p:cNvPr id="8" name="Rectangle 7"/>
          <p:cNvSpPr/>
          <p:nvPr/>
        </p:nvSpPr>
        <p:spPr>
          <a:xfrm>
            <a:off x="4038600" y="3733800"/>
            <a:ext cx="4572000" cy="2169825"/>
          </a:xfrm>
          <a:prstGeom prst="rect">
            <a:avLst/>
          </a:prstGeom>
        </p:spPr>
        <p:txBody>
          <a:bodyPr>
            <a:spAutoFit/>
          </a:bodyPr>
          <a:lstStyle/>
          <a:p>
            <a:pPr>
              <a:spcAft>
                <a:spcPts val="600"/>
              </a:spcAft>
            </a:pPr>
            <a:r>
              <a:rPr lang="en-US" sz="2000" dirty="0" smtClean="0"/>
              <a:t>Slocum Glider specifications</a:t>
            </a:r>
          </a:p>
          <a:p>
            <a:pPr lvl="1">
              <a:spcAft>
                <a:spcPts val="600"/>
              </a:spcAft>
              <a:buFont typeface="Arial" charset="0"/>
              <a:buChar char="•"/>
            </a:pPr>
            <a:r>
              <a:rPr lang="en-US" sz="2000" dirty="0" smtClean="0"/>
              <a:t> Length: 1.5m, hull Diameter: 21.3 cm; Weight: 52 kg</a:t>
            </a:r>
          </a:p>
          <a:p>
            <a:pPr>
              <a:spcAft>
                <a:spcPts val="600"/>
              </a:spcAft>
            </a:pPr>
            <a:r>
              <a:rPr lang="en-US" sz="2000" dirty="0" smtClean="0"/>
              <a:t>Science Bay Specifications:</a:t>
            </a:r>
          </a:p>
          <a:p>
            <a:pPr lvl="1">
              <a:spcAft>
                <a:spcPts val="600"/>
              </a:spcAft>
              <a:buFont typeface="Arial" charset="0"/>
              <a:buChar char="•"/>
            </a:pPr>
            <a:r>
              <a:rPr lang="en-US" sz="2000" dirty="0" smtClean="0"/>
              <a:t> Length: 30 cm, Diameter 21.3 cm; Payload Weight: 4 kg</a:t>
            </a:r>
            <a:endParaRPr lang="en-US" sz="2000" dirty="0"/>
          </a:p>
        </p:txBody>
      </p:sp>
      <p:sp>
        <p:nvSpPr>
          <p:cNvPr id="9" name="Rectangle 8"/>
          <p:cNvSpPr/>
          <p:nvPr/>
        </p:nvSpPr>
        <p:spPr>
          <a:xfrm>
            <a:off x="4038600" y="1219200"/>
            <a:ext cx="3581400" cy="1323439"/>
          </a:xfrm>
          <a:prstGeom prst="rect">
            <a:avLst/>
          </a:prstGeom>
        </p:spPr>
        <p:txBody>
          <a:bodyPr wrap="square">
            <a:spAutoFit/>
          </a:bodyPr>
          <a:lstStyle/>
          <a:p>
            <a:pPr>
              <a:spcAft>
                <a:spcPts val="1200"/>
              </a:spcAft>
            </a:pPr>
            <a:r>
              <a:rPr lang="en-US" sz="2000" dirty="0" smtClean="0"/>
              <a:t>Wave Gliders:</a:t>
            </a:r>
          </a:p>
          <a:p>
            <a:pPr>
              <a:spcAft>
                <a:spcPts val="1200"/>
              </a:spcAft>
              <a:buFont typeface="Arial"/>
              <a:buChar char="•"/>
            </a:pPr>
            <a:r>
              <a:rPr lang="en-US" sz="2000" dirty="0" smtClean="0"/>
              <a:t> 24/7, multi-month missions</a:t>
            </a:r>
          </a:p>
          <a:p>
            <a:pPr>
              <a:spcAft>
                <a:spcPts val="1200"/>
              </a:spcAft>
              <a:buFont typeface="Arial"/>
              <a:buChar char="•"/>
            </a:pPr>
            <a:r>
              <a:rPr lang="en-US" sz="2000" dirty="0" smtClean="0"/>
              <a:t> &lt;$400/day to operate</a:t>
            </a:r>
          </a:p>
        </p:txBody>
      </p:sp>
      <p:sp>
        <p:nvSpPr>
          <p:cNvPr id="10" name="Rectangle 9"/>
          <p:cNvSpPr/>
          <p:nvPr/>
        </p:nvSpPr>
        <p:spPr>
          <a:xfrm>
            <a:off x="304800" y="1219200"/>
            <a:ext cx="3200400" cy="4401205"/>
          </a:xfrm>
          <a:prstGeom prst="rect">
            <a:avLst/>
          </a:prstGeom>
        </p:spPr>
        <p:txBody>
          <a:bodyPr wrap="square">
            <a:spAutoFit/>
          </a:bodyPr>
          <a:lstStyle/>
          <a:p>
            <a:pPr>
              <a:spcAft>
                <a:spcPts val="1200"/>
              </a:spcAft>
            </a:pPr>
            <a:r>
              <a:rPr lang="en-US" sz="2000" dirty="0" smtClean="0"/>
              <a:t>Benthic Gliders:</a:t>
            </a:r>
          </a:p>
          <a:p>
            <a:pPr>
              <a:spcAft>
                <a:spcPts val="1200"/>
              </a:spcAft>
              <a:buFont typeface="Arial"/>
              <a:buChar char="•"/>
            </a:pPr>
            <a:r>
              <a:rPr lang="en-US" sz="2000" dirty="0" smtClean="0"/>
              <a:t> Cost: $120K-$180K </a:t>
            </a:r>
          </a:p>
          <a:p>
            <a:pPr>
              <a:spcAft>
                <a:spcPts val="1200"/>
              </a:spcAft>
              <a:buFont typeface="Arial"/>
              <a:buChar char="•"/>
            </a:pPr>
            <a:r>
              <a:rPr lang="en-US" sz="2000" dirty="0" smtClean="0"/>
              <a:t> Cost of 1 month of operation: ~$20-30K (inclusive)</a:t>
            </a:r>
          </a:p>
          <a:p>
            <a:pPr>
              <a:spcAft>
                <a:spcPts val="1200"/>
              </a:spcAft>
              <a:buFont typeface="Arial"/>
              <a:buChar char="•"/>
            </a:pPr>
            <a:r>
              <a:rPr lang="en-US" sz="2000" dirty="0" smtClean="0"/>
              <a:t> ~8-10 Dives/Day</a:t>
            </a:r>
          </a:p>
          <a:p>
            <a:pPr>
              <a:spcAft>
                <a:spcPts val="1200"/>
              </a:spcAft>
              <a:buFont typeface="Arial"/>
              <a:buChar char="•"/>
            </a:pPr>
            <a:r>
              <a:rPr lang="en-US" sz="2000" dirty="0" smtClean="0"/>
              <a:t> ~ 1-2 knots </a:t>
            </a:r>
          </a:p>
          <a:p>
            <a:pPr>
              <a:spcAft>
                <a:spcPts val="1200"/>
              </a:spcAft>
              <a:buFont typeface="Arial"/>
              <a:buChar char="•"/>
            </a:pPr>
            <a:r>
              <a:rPr lang="en-US" sz="2000" dirty="0" smtClean="0"/>
              <a:t> Vertical range of ~1000m (opportunity for R&amp;D?)</a:t>
            </a:r>
          </a:p>
          <a:p>
            <a:pPr>
              <a:spcAft>
                <a:spcPts val="1200"/>
              </a:spcAft>
              <a:buFont typeface="Arial"/>
              <a:buChar char="•"/>
            </a:pPr>
            <a:r>
              <a:rPr lang="en-US" sz="2000" dirty="0" smtClean="0"/>
              <a:t> Compare to 1 month of ship time…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5"/>
          <p:cNvSpPr>
            <a:spLocks noGrp="1"/>
          </p:cNvSpPr>
          <p:nvPr>
            <p:ph type="sldNum" sz="quarter" idx="12"/>
          </p:nvPr>
        </p:nvSpPr>
        <p:spPr>
          <a:noFill/>
        </p:spPr>
        <p:txBody>
          <a:bodyPr/>
          <a:lstStyle/>
          <a:p>
            <a:fld id="{FD446044-B002-49BA-B5C0-2BB1938D33A0}" type="slidenum">
              <a:rPr lang="en-US" smtClean="0">
                <a:solidFill>
                  <a:schemeClr val="bg1"/>
                </a:solidFill>
              </a:rPr>
              <a:pPr/>
              <a:t>22</a:t>
            </a:fld>
            <a:endParaRPr lang="en-US" dirty="0" smtClean="0">
              <a:solidFill>
                <a:schemeClr val="bg1"/>
              </a:solidFill>
            </a:endParaRPr>
          </a:p>
        </p:txBody>
      </p:sp>
      <p:sp>
        <p:nvSpPr>
          <p:cNvPr id="1031" name="Rectangle 26"/>
          <p:cNvSpPr>
            <a:spLocks noChangeArrowheads="1"/>
          </p:cNvSpPr>
          <p:nvPr/>
        </p:nvSpPr>
        <p:spPr bwMode="auto">
          <a:xfrm>
            <a:off x="457200" y="0"/>
            <a:ext cx="8229600" cy="762000"/>
          </a:xfrm>
          <a:prstGeom prst="rect">
            <a:avLst/>
          </a:prstGeom>
          <a:noFill/>
          <a:ln w="9525">
            <a:noFill/>
            <a:miter lim="800000"/>
            <a:headEnd/>
            <a:tailEnd/>
          </a:ln>
        </p:spPr>
        <p:txBody>
          <a:bodyPr anchor="ctr"/>
          <a:lstStyle/>
          <a:p>
            <a:pPr algn="ctr">
              <a:defRPr/>
            </a:pPr>
            <a:r>
              <a:rPr lang="en-US" sz="3200" b="1" dirty="0">
                <a:latin typeface="+mj-lt"/>
              </a:rPr>
              <a:t>IOOS</a:t>
            </a:r>
            <a:r>
              <a:rPr lang="en-US" sz="3200" b="1" baseline="30000" dirty="0"/>
              <a:t>® </a:t>
            </a:r>
            <a:r>
              <a:rPr lang="en-US" sz="3200" b="1" dirty="0" smtClean="0">
                <a:latin typeface="+mj-lt"/>
              </a:rPr>
              <a:t>Gliders: Summary of Benefits</a:t>
            </a:r>
            <a:endParaRPr lang="en-US" sz="3200" b="1" dirty="0">
              <a:latin typeface="+mj-lt"/>
            </a:endParaRPr>
          </a:p>
        </p:txBody>
      </p:sp>
      <p:sp>
        <p:nvSpPr>
          <p:cNvPr id="11" name="Rectangle 10"/>
          <p:cNvSpPr/>
          <p:nvPr/>
        </p:nvSpPr>
        <p:spPr>
          <a:xfrm>
            <a:off x="381000" y="1003042"/>
            <a:ext cx="2971800" cy="5016758"/>
          </a:xfrm>
          <a:prstGeom prst="rect">
            <a:avLst/>
          </a:prstGeom>
        </p:spPr>
        <p:txBody>
          <a:bodyPr wrap="square">
            <a:spAutoFit/>
          </a:bodyPr>
          <a:lstStyle/>
          <a:p>
            <a:pPr>
              <a:spcAft>
                <a:spcPts val="600"/>
              </a:spcAft>
              <a:buFont typeface="Arial"/>
              <a:buChar char="•"/>
            </a:pPr>
            <a:r>
              <a:rPr lang="en-US" sz="2000" dirty="0" smtClean="0"/>
              <a:t> Autonomous</a:t>
            </a:r>
          </a:p>
          <a:p>
            <a:pPr>
              <a:spcAft>
                <a:spcPts val="600"/>
              </a:spcAft>
              <a:buFont typeface="Arial" pitchFamily="34" charset="0"/>
              <a:buChar char="•"/>
            </a:pPr>
            <a:r>
              <a:rPr lang="en-US" sz="2000" dirty="0" smtClean="0"/>
              <a:t> NRT Data Relay</a:t>
            </a:r>
          </a:p>
          <a:p>
            <a:pPr>
              <a:spcAft>
                <a:spcPts val="600"/>
              </a:spcAft>
              <a:buFont typeface="Arial" pitchFamily="34" charset="0"/>
              <a:buChar char="•"/>
            </a:pPr>
            <a:r>
              <a:rPr lang="en-US" sz="2000" dirty="0" smtClean="0"/>
              <a:t> Versatile Platform</a:t>
            </a:r>
          </a:p>
          <a:p>
            <a:pPr>
              <a:spcAft>
                <a:spcPts val="600"/>
              </a:spcAft>
              <a:buFont typeface="Arial" pitchFamily="34" charset="0"/>
              <a:buChar char="•"/>
            </a:pPr>
            <a:r>
              <a:rPr lang="en-US" sz="2000" dirty="0" smtClean="0"/>
              <a:t> High-endurance</a:t>
            </a:r>
          </a:p>
          <a:p>
            <a:pPr>
              <a:spcAft>
                <a:spcPts val="600"/>
              </a:spcAft>
              <a:buFont typeface="Arial" pitchFamily="34" charset="0"/>
              <a:buChar char="•"/>
            </a:pPr>
            <a:r>
              <a:rPr lang="en-US" sz="2000" dirty="0" smtClean="0"/>
              <a:t> Programmable/Mobile</a:t>
            </a:r>
          </a:p>
          <a:p>
            <a:pPr>
              <a:spcAft>
                <a:spcPts val="600"/>
              </a:spcAft>
              <a:buFont typeface="Arial" pitchFamily="34" charset="0"/>
              <a:buChar char="•"/>
            </a:pPr>
            <a:r>
              <a:rPr lang="en-US" sz="2000" dirty="0" smtClean="0"/>
              <a:t> Custom Payloads</a:t>
            </a:r>
          </a:p>
          <a:p>
            <a:pPr>
              <a:spcAft>
                <a:spcPts val="600"/>
              </a:spcAft>
              <a:buFont typeface="Arial" pitchFamily="34" charset="0"/>
              <a:buChar char="•"/>
            </a:pPr>
            <a:r>
              <a:rPr lang="en-US" sz="2000" dirty="0" smtClean="0"/>
              <a:t> Cost-Effective</a:t>
            </a:r>
          </a:p>
          <a:p>
            <a:pPr>
              <a:spcAft>
                <a:spcPts val="600"/>
              </a:spcAft>
              <a:buFont typeface="Arial" pitchFamily="34" charset="0"/>
              <a:buChar char="•"/>
            </a:pPr>
            <a:r>
              <a:rPr lang="en-US" sz="2000" dirty="0" smtClean="0"/>
              <a:t> Non-Invasive</a:t>
            </a:r>
          </a:p>
          <a:p>
            <a:pPr>
              <a:spcAft>
                <a:spcPts val="600"/>
              </a:spcAft>
              <a:buFont typeface="Arial" pitchFamily="34" charset="0"/>
              <a:buChar char="•"/>
            </a:pPr>
            <a:r>
              <a:rPr lang="en-US" sz="2000" dirty="0" smtClean="0"/>
              <a:t> Model Cal/Val</a:t>
            </a:r>
          </a:p>
          <a:p>
            <a:pPr>
              <a:spcAft>
                <a:spcPts val="600"/>
              </a:spcAft>
              <a:buFont typeface="Arial" pitchFamily="34" charset="0"/>
              <a:buChar char="•"/>
            </a:pPr>
            <a:r>
              <a:rPr lang="en-US" sz="2000" dirty="0" smtClean="0"/>
              <a:t> Testing/Comparison</a:t>
            </a:r>
          </a:p>
          <a:p>
            <a:pPr>
              <a:spcAft>
                <a:spcPts val="600"/>
              </a:spcAft>
              <a:buFont typeface="Arial" pitchFamily="34" charset="0"/>
              <a:buChar char="•"/>
            </a:pPr>
            <a:r>
              <a:rPr lang="en-US" sz="2000" dirty="0" smtClean="0"/>
              <a:t> Extreme Missions</a:t>
            </a:r>
          </a:p>
          <a:p>
            <a:pPr>
              <a:spcAft>
                <a:spcPts val="600"/>
              </a:spcAft>
              <a:buFont typeface="Arial" pitchFamily="34" charset="0"/>
              <a:buChar char="•"/>
            </a:pPr>
            <a:r>
              <a:rPr lang="en-US" sz="2000" dirty="0" smtClean="0"/>
              <a:t> Education &amp; Outreach</a:t>
            </a:r>
          </a:p>
          <a:p>
            <a:pPr>
              <a:spcAft>
                <a:spcPts val="600"/>
              </a:spcAft>
              <a:buFont typeface="Arial" pitchFamily="34" charset="0"/>
              <a:buChar char="•"/>
            </a:pPr>
            <a:r>
              <a:rPr lang="en-US" sz="2000" dirty="0" smtClean="0"/>
              <a:t> R&amp;D Opportunities</a:t>
            </a:r>
          </a:p>
        </p:txBody>
      </p:sp>
      <p:pic>
        <p:nvPicPr>
          <p:cNvPr id="5" name="Picture 4"/>
          <p:cNvPicPr>
            <a:picLocks noChangeAspect="1" noChangeArrowheads="1"/>
          </p:cNvPicPr>
          <p:nvPr/>
        </p:nvPicPr>
        <p:blipFill>
          <a:blip r:embed="rId3" cstate="print"/>
          <a:srcRect l="9386" t="15804" r="16283" b="25000"/>
          <a:stretch>
            <a:fillRect/>
          </a:stretch>
        </p:blipFill>
        <p:spPr bwMode="auto">
          <a:xfrm>
            <a:off x="4627562" y="914400"/>
            <a:ext cx="3144838" cy="1670050"/>
          </a:xfrm>
          <a:prstGeom prst="rect">
            <a:avLst/>
          </a:prstGeom>
          <a:noFill/>
          <a:ln w="12700">
            <a:noFill/>
            <a:miter lim="800000"/>
            <a:headEnd/>
            <a:tailEnd/>
          </a:ln>
        </p:spPr>
      </p:pic>
      <p:sp>
        <p:nvSpPr>
          <p:cNvPr id="6" name="Rectangle 5"/>
          <p:cNvSpPr>
            <a:spLocks/>
          </p:cNvSpPr>
          <p:nvPr/>
        </p:nvSpPr>
        <p:spPr bwMode="auto">
          <a:xfrm>
            <a:off x="4886325" y="2544763"/>
            <a:ext cx="2538412" cy="571500"/>
          </a:xfrm>
          <a:prstGeom prst="rect">
            <a:avLst/>
          </a:prstGeom>
          <a:noFill/>
          <a:ln w="12700">
            <a:noFill/>
            <a:miter lim="800000"/>
            <a:headEnd/>
            <a:tailEnd/>
          </a:ln>
        </p:spPr>
        <p:txBody>
          <a:bodyPr lIns="0" tIns="0" rIns="0" bIns="0" anchor="ctr"/>
          <a:lstStyle/>
          <a:p>
            <a:pPr algn="ctr"/>
            <a:r>
              <a:rPr lang="en-US" sz="1400" dirty="0" smtClean="0">
                <a:solidFill>
                  <a:srgbClr val="000000"/>
                </a:solidFill>
                <a:latin typeface="+mn-lt"/>
                <a:ea typeface="Gill Sans"/>
                <a:cs typeface="Gill Sans"/>
              </a:rPr>
              <a:t> </a:t>
            </a:r>
            <a:r>
              <a:rPr lang="en-US" sz="1400" dirty="0">
                <a:solidFill>
                  <a:srgbClr val="000000"/>
                </a:solidFill>
                <a:latin typeface="+mn-lt"/>
                <a:ea typeface="Gill Sans"/>
                <a:cs typeface="Gill Sans"/>
              </a:rPr>
              <a:t>A Spray glider on the surface</a:t>
            </a:r>
            <a:r>
              <a:rPr lang="en-US" sz="1400" dirty="0" smtClean="0">
                <a:solidFill>
                  <a:srgbClr val="000000"/>
                </a:solidFill>
                <a:latin typeface="+mn-lt"/>
                <a:ea typeface="Gill Sans"/>
                <a:cs typeface="Gill Sans"/>
              </a:rPr>
              <a:t>.</a:t>
            </a:r>
          </a:p>
          <a:p>
            <a:pPr algn="ctr"/>
            <a:r>
              <a:rPr lang="en-US" sz="1400" dirty="0" smtClean="0">
                <a:solidFill>
                  <a:srgbClr val="000000"/>
                </a:solidFill>
                <a:latin typeface="+mn-lt"/>
                <a:ea typeface="Gill Sans"/>
                <a:cs typeface="Gill Sans"/>
              </a:rPr>
              <a:t>Photo </a:t>
            </a:r>
            <a:r>
              <a:rPr lang="en-US" sz="1400" dirty="0">
                <a:solidFill>
                  <a:srgbClr val="000000"/>
                </a:solidFill>
                <a:latin typeface="+mn-lt"/>
                <a:ea typeface="Gill Sans"/>
                <a:cs typeface="Gill Sans"/>
              </a:rPr>
              <a:t>by Robert Todd, SIO.</a:t>
            </a:r>
          </a:p>
        </p:txBody>
      </p:sp>
      <p:pic>
        <p:nvPicPr>
          <p:cNvPr id="7" name="Picture 2"/>
          <p:cNvPicPr>
            <a:picLocks noChangeAspect="1" noChangeArrowheads="1"/>
          </p:cNvPicPr>
          <p:nvPr/>
        </p:nvPicPr>
        <p:blipFill>
          <a:blip r:embed="rId4" cstate="print">
            <a:clrChange>
              <a:clrFrom>
                <a:srgbClr val="FFFFFF"/>
              </a:clrFrom>
              <a:clrTo>
                <a:srgbClr val="FFFFFF">
                  <a:alpha val="0"/>
                </a:srgbClr>
              </a:clrTo>
            </a:clrChange>
          </a:blip>
          <a:srcRect l="25237" t="11571" r="6764" b="6360"/>
          <a:stretch>
            <a:fillRect/>
          </a:stretch>
        </p:blipFill>
        <p:spPr bwMode="auto">
          <a:xfrm>
            <a:off x="4343400" y="3336925"/>
            <a:ext cx="3772989" cy="2751138"/>
          </a:xfrm>
          <a:prstGeom prst="rect">
            <a:avLst/>
          </a:prstGeom>
          <a:noFill/>
          <a:ln w="9525">
            <a:solidFill>
              <a:schemeClr val="tx1"/>
            </a:solidFill>
            <a:miter lim="800000"/>
            <a:headEnd/>
            <a:tailEnd/>
          </a:ln>
        </p:spPr>
      </p:pic>
      <p:sp>
        <p:nvSpPr>
          <p:cNvPr id="8" name="Rectangle 7"/>
          <p:cNvSpPr>
            <a:spLocks/>
          </p:cNvSpPr>
          <p:nvPr/>
        </p:nvSpPr>
        <p:spPr bwMode="auto">
          <a:xfrm>
            <a:off x="4343400" y="3306763"/>
            <a:ext cx="2286000" cy="571500"/>
          </a:xfrm>
          <a:prstGeom prst="rect">
            <a:avLst/>
          </a:prstGeom>
          <a:noFill/>
          <a:ln w="12700">
            <a:noFill/>
            <a:miter lim="800000"/>
            <a:headEnd/>
            <a:tailEnd/>
          </a:ln>
        </p:spPr>
        <p:txBody>
          <a:bodyPr lIns="0" tIns="0" rIns="0" bIns="0" anchor="ctr"/>
          <a:lstStyle/>
          <a:p>
            <a:pPr algn="ctr"/>
            <a:r>
              <a:rPr lang="en-US" sz="1400" dirty="0" smtClean="0">
                <a:solidFill>
                  <a:srgbClr val="000000"/>
                </a:solidFill>
                <a:latin typeface="+mn-lt"/>
                <a:ea typeface="Gill Sans"/>
                <a:cs typeface="Gill Sans"/>
              </a:rPr>
              <a:t> Schematic of Wave Glider</a:t>
            </a:r>
          </a:p>
          <a:p>
            <a:pPr algn="ctr"/>
            <a:r>
              <a:rPr lang="en-US" sz="1400" dirty="0" smtClean="0">
                <a:solidFill>
                  <a:srgbClr val="000000"/>
                </a:solidFill>
                <a:latin typeface="+mn-lt"/>
                <a:ea typeface="Gill Sans"/>
                <a:cs typeface="Gill Sans"/>
              </a:rPr>
              <a:t>Courtesy: Liquid Robotics</a:t>
            </a:r>
            <a:endParaRPr lang="en-US" sz="1400" dirty="0">
              <a:solidFill>
                <a:srgbClr val="000000"/>
              </a:solidFill>
              <a:latin typeface="+mn-lt"/>
              <a:ea typeface="Gill Sans"/>
              <a:cs typeface="Gill San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rcRect l="19947" t="27659" r="17553" b="27660"/>
          <a:stretch>
            <a:fillRect/>
          </a:stretch>
        </p:blipFill>
        <p:spPr>
          <a:xfrm>
            <a:off x="1752600" y="1752600"/>
            <a:ext cx="5798457" cy="2590800"/>
          </a:xfrm>
          <a:prstGeom prst="rect">
            <a:avLst/>
          </a:prstGeom>
          <a:ln>
            <a:solidFill>
              <a:schemeClr val="tx1"/>
            </a:solidFill>
          </a:ln>
        </p:spPr>
      </p:pic>
      <p:sp>
        <p:nvSpPr>
          <p:cNvPr id="5" name="Rectangle 26"/>
          <p:cNvSpPr>
            <a:spLocks noChangeArrowheads="1"/>
          </p:cNvSpPr>
          <p:nvPr/>
        </p:nvSpPr>
        <p:spPr bwMode="auto">
          <a:xfrm>
            <a:off x="457200" y="0"/>
            <a:ext cx="8229600" cy="762000"/>
          </a:xfrm>
          <a:prstGeom prst="rect">
            <a:avLst/>
          </a:prstGeom>
          <a:noFill/>
          <a:ln w="9525">
            <a:noFill/>
            <a:miter lim="800000"/>
            <a:headEnd/>
            <a:tailEnd/>
          </a:ln>
        </p:spPr>
        <p:txBody>
          <a:bodyPr anchor="ctr"/>
          <a:lstStyle/>
          <a:p>
            <a:pPr algn="ctr">
              <a:defRPr/>
            </a:pPr>
            <a:r>
              <a:rPr lang="en-US" sz="3200" b="1" dirty="0" smtClean="0">
                <a:latin typeface="+mj-lt"/>
              </a:rPr>
              <a:t>Questions and Discussion</a:t>
            </a:r>
            <a:endParaRPr lang="en-US" sz="3200" b="1" dirty="0">
              <a:latin typeface="+mj-lt"/>
            </a:endParaRPr>
          </a:p>
        </p:txBody>
      </p:sp>
      <p:sp>
        <p:nvSpPr>
          <p:cNvPr id="6" name="Rectangle 5"/>
          <p:cNvSpPr txBox="1">
            <a:spLocks noChangeArrowheads="1"/>
          </p:cNvSpPr>
          <p:nvPr/>
        </p:nvSpPr>
        <p:spPr>
          <a:xfrm>
            <a:off x="2590800" y="914400"/>
            <a:ext cx="4114800" cy="609600"/>
          </a:xfrm>
          <a:prstGeom prst="rect">
            <a:avLst/>
          </a:prstGeom>
        </p:spPr>
        <p:txBody>
          <a:bodyPr/>
          <a:lstStyle/>
          <a:p>
            <a:pPr marL="342900" lvl="0" indent="-342900" algn="ctr">
              <a:spcBef>
                <a:spcPct val="20000"/>
              </a:spcBef>
              <a:defRPr/>
            </a:pPr>
            <a:r>
              <a:rPr lang="en-US" sz="2800" kern="0" dirty="0" smtClean="0">
                <a:solidFill>
                  <a:srgbClr val="0000FF"/>
                </a:solidFill>
                <a:latin typeface="+mn-lt"/>
                <a:ea typeface="+mn-ea"/>
                <a:cs typeface="+mn-cs"/>
                <a:hlinkClick r:id="rId3"/>
              </a:rPr>
              <a:t>http://www.ioos.gov</a:t>
            </a:r>
            <a:endParaRPr lang="en-US" sz="2800" kern="0" dirty="0" smtClean="0">
              <a:solidFill>
                <a:srgbClr val="0000FF"/>
              </a:solidFill>
              <a:latin typeface="+mn-lt"/>
              <a:ea typeface="+mn-ea"/>
              <a:cs typeface="+mn-cs"/>
            </a:endParaRPr>
          </a:p>
        </p:txBody>
      </p:sp>
      <p:sp>
        <p:nvSpPr>
          <p:cNvPr id="7" name="Rectangle 5"/>
          <p:cNvSpPr txBox="1">
            <a:spLocks noChangeArrowheads="1"/>
          </p:cNvSpPr>
          <p:nvPr/>
        </p:nvSpPr>
        <p:spPr>
          <a:xfrm>
            <a:off x="2590800" y="4648200"/>
            <a:ext cx="4114800" cy="1143000"/>
          </a:xfrm>
          <a:prstGeom prst="rect">
            <a:avLst/>
          </a:prstGeom>
        </p:spPr>
        <p:txBody>
          <a:bodyPr/>
          <a:lstStyle/>
          <a:p>
            <a:pPr marL="342900" lvl="0" indent="-342900" algn="ctr">
              <a:spcBef>
                <a:spcPct val="20000"/>
              </a:spcBef>
              <a:defRPr/>
            </a:pPr>
            <a:r>
              <a:rPr lang="en-US" sz="1600" kern="0" dirty="0" smtClean="0">
                <a:latin typeface="+mn-lt"/>
                <a:ea typeface="+mn-ea"/>
                <a:cs typeface="+mn-cs"/>
              </a:rPr>
              <a:t>IOOS Program Director:</a:t>
            </a:r>
          </a:p>
          <a:p>
            <a:pPr marL="342900" lvl="0" indent="-342900" algn="ctr">
              <a:spcBef>
                <a:spcPct val="20000"/>
              </a:spcBef>
              <a:defRPr/>
            </a:pPr>
            <a:r>
              <a:rPr lang="en-US" sz="1600" kern="0" dirty="0" smtClean="0">
                <a:latin typeface="+mn-lt"/>
                <a:ea typeface="+mn-ea"/>
                <a:cs typeface="+mn-cs"/>
              </a:rPr>
              <a:t>Zdenka Willis (</a:t>
            </a:r>
            <a:r>
              <a:rPr lang="en-US" sz="1600" kern="0" dirty="0" smtClean="0">
                <a:latin typeface="+mn-lt"/>
                <a:ea typeface="+mn-ea"/>
                <a:cs typeface="+mn-cs"/>
                <a:hlinkClick r:id="rId4"/>
              </a:rPr>
              <a:t>zdenka.s.willis@noaa.gov</a:t>
            </a:r>
            <a:r>
              <a:rPr lang="en-US" sz="1600" kern="0" dirty="0" smtClean="0">
                <a:latin typeface="+mn-lt"/>
                <a:ea typeface="+mn-ea"/>
                <a:cs typeface="+mn-cs"/>
              </a:rPr>
              <a:t>)</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342900" lvl="0" indent="-342900" algn="ctr">
              <a:spcBef>
                <a:spcPct val="20000"/>
              </a:spcBef>
              <a:defRPr/>
            </a:pPr>
            <a:endParaRPr lang="en-US" sz="800" kern="0" noProof="0" dirty="0" smtClean="0">
              <a:latin typeface="+mn-lt"/>
              <a:ea typeface="+mn-ea"/>
              <a:cs typeface="+mn-cs"/>
            </a:endParaRPr>
          </a:p>
          <a:p>
            <a:pPr marL="342900" lvl="0" indent="-342900" algn="ctr">
              <a:spcBef>
                <a:spcPct val="20000"/>
              </a:spcBef>
              <a:defRPr/>
            </a:pPr>
            <a:r>
              <a:rPr lang="en-US" sz="1600" kern="0" noProof="0" dirty="0" smtClean="0">
                <a:latin typeface="+mn-lt"/>
                <a:ea typeface="+mn-ea"/>
                <a:cs typeface="+mn-cs"/>
              </a:rPr>
              <a:t>Dr. Sam Walker (</a:t>
            </a:r>
            <a:r>
              <a:rPr lang="en-US" sz="1600" kern="0" noProof="0" dirty="0" smtClean="0">
                <a:latin typeface="+mn-lt"/>
                <a:ea typeface="+mn-ea"/>
                <a:cs typeface="+mn-cs"/>
                <a:hlinkClick r:id="rId5"/>
              </a:rPr>
              <a:t>sam.walker@noaa.gov</a:t>
            </a:r>
            <a:r>
              <a:rPr lang="en-US" sz="1600" kern="0" noProof="0" dirty="0" smtClean="0">
                <a:latin typeface="+mn-lt"/>
                <a:ea typeface="+mn-ea"/>
                <a:cs typeface="+mn-cs"/>
              </a:rPr>
              <a:t>)</a:t>
            </a:r>
          </a:p>
          <a:p>
            <a:pPr marL="342900" lvl="0" indent="-342900" algn="ctr">
              <a:spcBef>
                <a:spcPct val="20000"/>
              </a:spcBef>
              <a:defRPr/>
            </a:pP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533400" y="3048000"/>
            <a:ext cx="8229600" cy="762000"/>
          </a:xfrm>
          <a:prstGeom prst="rect">
            <a:avLst/>
          </a:prstGeom>
          <a:noFill/>
          <a:ln w="9525">
            <a:noFill/>
            <a:miter lim="800000"/>
            <a:headEnd/>
            <a:tailEnd/>
          </a:ln>
        </p:spPr>
        <p:txBody>
          <a:bodyPr anchor="ctr"/>
          <a:lstStyle/>
          <a:p>
            <a:pPr algn="ctr">
              <a:defRPr/>
            </a:pPr>
            <a:r>
              <a:rPr lang="en-US" sz="3200" b="1" dirty="0" smtClean="0">
                <a:latin typeface="+mj-lt"/>
              </a:rPr>
              <a:t>Excess Slides for Discussion</a:t>
            </a:r>
            <a:endParaRPr lang="en-US" sz="3200" b="1" dirty="0">
              <a:latin typeface="+mj-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6" descr="slide16b.jpg"/>
          <p:cNvPicPr>
            <a:picLocks noChangeAspect="1"/>
          </p:cNvPicPr>
          <p:nvPr/>
        </p:nvPicPr>
        <p:blipFill>
          <a:blip r:embed="rId3" cstate="print"/>
          <a:srcRect/>
          <a:stretch>
            <a:fillRect/>
          </a:stretch>
        </p:blipFill>
        <p:spPr bwMode="auto">
          <a:xfrm>
            <a:off x="304800" y="3505200"/>
            <a:ext cx="2024063" cy="2693988"/>
          </a:xfrm>
          <a:prstGeom prst="rect">
            <a:avLst/>
          </a:prstGeom>
          <a:noFill/>
          <a:ln w="9525">
            <a:noFill/>
            <a:miter lim="800000"/>
            <a:headEnd/>
            <a:tailEnd/>
          </a:ln>
        </p:spPr>
      </p:pic>
      <p:pic>
        <p:nvPicPr>
          <p:cNvPr id="32771" name="Picture 57" descr="slide163.jpg"/>
          <p:cNvPicPr>
            <a:picLocks noChangeAspect="1"/>
          </p:cNvPicPr>
          <p:nvPr/>
        </p:nvPicPr>
        <p:blipFill>
          <a:blip r:embed="rId4" cstate="print"/>
          <a:srcRect/>
          <a:stretch>
            <a:fillRect/>
          </a:stretch>
        </p:blipFill>
        <p:spPr bwMode="auto">
          <a:xfrm>
            <a:off x="6400800" y="1676400"/>
            <a:ext cx="2243138" cy="1920875"/>
          </a:xfrm>
          <a:prstGeom prst="rect">
            <a:avLst/>
          </a:prstGeom>
          <a:noFill/>
          <a:ln w="9525">
            <a:noFill/>
            <a:miter lim="800000"/>
            <a:headEnd/>
            <a:tailEnd/>
          </a:ln>
        </p:spPr>
      </p:pic>
      <p:pic>
        <p:nvPicPr>
          <p:cNvPr id="32772" name="Picture 5" descr="ecohab_deployments_white"/>
          <p:cNvPicPr>
            <a:picLocks noChangeAspect="1" noChangeArrowheads="1"/>
          </p:cNvPicPr>
          <p:nvPr/>
        </p:nvPicPr>
        <p:blipFill>
          <a:blip r:embed="rId5" cstate="print">
            <a:clrChange>
              <a:clrFrom>
                <a:srgbClr val="CCCCCC"/>
              </a:clrFrom>
              <a:clrTo>
                <a:srgbClr val="CCCCCC">
                  <a:alpha val="0"/>
                </a:srgbClr>
              </a:clrTo>
            </a:clrChange>
          </a:blip>
          <a:srcRect l="26823" t="6221" r="26584" b="6712"/>
          <a:stretch>
            <a:fillRect/>
          </a:stretch>
        </p:blipFill>
        <p:spPr bwMode="auto">
          <a:xfrm>
            <a:off x="2336800" y="3962400"/>
            <a:ext cx="1684338" cy="2363788"/>
          </a:xfrm>
          <a:prstGeom prst="rect">
            <a:avLst/>
          </a:prstGeom>
          <a:noFill/>
          <a:ln w="9525">
            <a:noFill/>
            <a:miter lim="800000"/>
            <a:headEnd/>
            <a:tailEnd/>
          </a:ln>
        </p:spPr>
      </p:pic>
      <p:pic>
        <p:nvPicPr>
          <p:cNvPr id="32773" name="Picture 26" descr="perth_tracks_white"/>
          <p:cNvPicPr>
            <a:picLocks noChangeAspect="1" noChangeArrowheads="1"/>
          </p:cNvPicPr>
          <p:nvPr/>
        </p:nvPicPr>
        <p:blipFill>
          <a:blip r:embed="rId6" cstate="print">
            <a:clrChange>
              <a:clrFrom>
                <a:srgbClr val="CCCCCC"/>
              </a:clrFrom>
              <a:clrTo>
                <a:srgbClr val="CCCCCC">
                  <a:alpha val="0"/>
                </a:srgbClr>
              </a:clrTo>
            </a:clrChange>
          </a:blip>
          <a:srcRect l="16673" t="6253" r="16370" b="6369"/>
          <a:stretch>
            <a:fillRect/>
          </a:stretch>
        </p:blipFill>
        <p:spPr bwMode="auto">
          <a:xfrm>
            <a:off x="6553200" y="3962400"/>
            <a:ext cx="2324100" cy="2273300"/>
          </a:xfrm>
          <a:prstGeom prst="rect">
            <a:avLst/>
          </a:prstGeom>
          <a:noFill/>
          <a:ln w="9525">
            <a:noFill/>
            <a:miter lim="800000"/>
            <a:headEnd/>
            <a:tailEnd/>
          </a:ln>
        </p:spPr>
      </p:pic>
      <p:pic>
        <p:nvPicPr>
          <p:cNvPr id="32774" name="Picture 30" descr="med2004_tracks_white"/>
          <p:cNvPicPr>
            <a:picLocks noChangeAspect="1" noChangeArrowheads="1"/>
          </p:cNvPicPr>
          <p:nvPr/>
        </p:nvPicPr>
        <p:blipFill>
          <a:blip r:embed="rId7" cstate="print">
            <a:clrChange>
              <a:clrFrom>
                <a:srgbClr val="CCCCCC"/>
              </a:clrFrom>
              <a:clrTo>
                <a:srgbClr val="CCCCCC">
                  <a:alpha val="0"/>
                </a:srgbClr>
              </a:clrTo>
            </a:clrChange>
          </a:blip>
          <a:srcRect l="12500" t="6076" r="11176" b="6105"/>
          <a:stretch>
            <a:fillRect/>
          </a:stretch>
        </p:blipFill>
        <p:spPr bwMode="auto">
          <a:xfrm>
            <a:off x="4054475" y="4038600"/>
            <a:ext cx="2546350" cy="2197100"/>
          </a:xfrm>
          <a:prstGeom prst="rect">
            <a:avLst/>
          </a:prstGeom>
          <a:noFill/>
          <a:ln w="9525">
            <a:noFill/>
            <a:miter lim="800000"/>
            <a:headEnd/>
            <a:tailEnd/>
          </a:ln>
        </p:spPr>
      </p:pic>
      <p:sp>
        <p:nvSpPr>
          <p:cNvPr id="32775" name="Text Box 36"/>
          <p:cNvSpPr txBox="1">
            <a:spLocks noChangeArrowheads="1"/>
          </p:cNvSpPr>
          <p:nvPr/>
        </p:nvSpPr>
        <p:spPr bwMode="auto">
          <a:xfrm>
            <a:off x="4191000" y="5715000"/>
            <a:ext cx="2127250" cy="354013"/>
          </a:xfrm>
          <a:prstGeom prst="rect">
            <a:avLst/>
          </a:prstGeom>
          <a:noFill/>
          <a:ln w="9525">
            <a:noFill/>
            <a:miter lim="800000"/>
            <a:headEnd/>
            <a:tailEnd/>
          </a:ln>
        </p:spPr>
        <p:txBody>
          <a:bodyPr wrap="none">
            <a:spAutoFit/>
          </a:bodyPr>
          <a:lstStyle/>
          <a:p>
            <a:r>
              <a:rPr lang="en-US" sz="1700" b="1" dirty="0">
                <a:solidFill>
                  <a:schemeClr val="bg1"/>
                </a:solidFill>
              </a:rPr>
              <a:t>Mediterranean Sea</a:t>
            </a:r>
          </a:p>
        </p:txBody>
      </p:sp>
      <p:sp>
        <p:nvSpPr>
          <p:cNvPr id="32776" name="Text Box 37"/>
          <p:cNvSpPr txBox="1">
            <a:spLocks noChangeArrowheads="1"/>
          </p:cNvSpPr>
          <p:nvPr/>
        </p:nvSpPr>
        <p:spPr bwMode="auto">
          <a:xfrm>
            <a:off x="6858000" y="5715000"/>
            <a:ext cx="1790700" cy="354013"/>
          </a:xfrm>
          <a:prstGeom prst="rect">
            <a:avLst/>
          </a:prstGeom>
          <a:noFill/>
          <a:ln w="9525">
            <a:noFill/>
            <a:miter lim="800000"/>
            <a:headEnd/>
            <a:tailEnd/>
          </a:ln>
        </p:spPr>
        <p:txBody>
          <a:bodyPr wrap="none">
            <a:spAutoFit/>
          </a:bodyPr>
          <a:lstStyle/>
          <a:p>
            <a:r>
              <a:rPr lang="en-US" sz="1700" b="1" dirty="0">
                <a:solidFill>
                  <a:schemeClr val="bg1"/>
                </a:solidFill>
              </a:rPr>
              <a:t>Perth, Australia</a:t>
            </a:r>
          </a:p>
        </p:txBody>
      </p:sp>
      <p:sp>
        <p:nvSpPr>
          <p:cNvPr id="32777" name="Text Box 38"/>
          <p:cNvSpPr txBox="1">
            <a:spLocks noChangeArrowheads="1"/>
          </p:cNvSpPr>
          <p:nvPr/>
        </p:nvSpPr>
        <p:spPr bwMode="auto">
          <a:xfrm>
            <a:off x="2514600" y="5562600"/>
            <a:ext cx="1490663" cy="615950"/>
          </a:xfrm>
          <a:prstGeom prst="rect">
            <a:avLst/>
          </a:prstGeom>
          <a:noFill/>
          <a:ln w="9525">
            <a:noFill/>
            <a:miter lim="800000"/>
            <a:headEnd/>
            <a:tailEnd/>
          </a:ln>
        </p:spPr>
        <p:txBody>
          <a:bodyPr wrap="none">
            <a:spAutoFit/>
          </a:bodyPr>
          <a:lstStyle/>
          <a:p>
            <a:r>
              <a:rPr lang="en-US" sz="1700" b="1" dirty="0">
                <a:solidFill>
                  <a:schemeClr val="bg1"/>
                </a:solidFill>
              </a:rPr>
              <a:t>West Florida</a:t>
            </a:r>
          </a:p>
          <a:p>
            <a:r>
              <a:rPr lang="en-US" sz="1700" b="1" dirty="0">
                <a:solidFill>
                  <a:schemeClr val="bg1"/>
                </a:solidFill>
              </a:rPr>
              <a:t> Shelf</a:t>
            </a:r>
          </a:p>
        </p:txBody>
      </p:sp>
      <p:sp>
        <p:nvSpPr>
          <p:cNvPr id="32778" name="Text Box 39"/>
          <p:cNvSpPr txBox="1">
            <a:spLocks noChangeArrowheads="1"/>
          </p:cNvSpPr>
          <p:nvPr/>
        </p:nvSpPr>
        <p:spPr bwMode="auto">
          <a:xfrm>
            <a:off x="381000" y="5562600"/>
            <a:ext cx="2027238" cy="354013"/>
          </a:xfrm>
          <a:prstGeom prst="rect">
            <a:avLst/>
          </a:prstGeom>
          <a:noFill/>
          <a:ln w="9525">
            <a:noFill/>
            <a:miter lim="800000"/>
            <a:headEnd/>
            <a:tailEnd/>
          </a:ln>
        </p:spPr>
        <p:txBody>
          <a:bodyPr wrap="none">
            <a:spAutoFit/>
          </a:bodyPr>
          <a:lstStyle/>
          <a:p>
            <a:r>
              <a:rPr lang="en-US" sz="1700" b="1" dirty="0">
                <a:solidFill>
                  <a:schemeClr val="bg1"/>
                </a:solidFill>
              </a:rPr>
              <a:t>Mid-Atlantic Shelf</a:t>
            </a:r>
          </a:p>
        </p:txBody>
      </p:sp>
      <p:sp>
        <p:nvSpPr>
          <p:cNvPr id="32779" name="Text Box 40"/>
          <p:cNvSpPr txBox="1">
            <a:spLocks noChangeArrowheads="1"/>
          </p:cNvSpPr>
          <p:nvPr/>
        </p:nvSpPr>
        <p:spPr bwMode="auto">
          <a:xfrm>
            <a:off x="6553200" y="2819400"/>
            <a:ext cx="2320925" cy="615950"/>
          </a:xfrm>
          <a:prstGeom prst="rect">
            <a:avLst/>
          </a:prstGeom>
          <a:noFill/>
          <a:ln w="9525">
            <a:noFill/>
            <a:miter lim="800000"/>
            <a:headEnd/>
            <a:tailEnd/>
          </a:ln>
        </p:spPr>
        <p:txBody>
          <a:bodyPr wrap="none">
            <a:spAutoFit/>
          </a:bodyPr>
          <a:lstStyle/>
          <a:p>
            <a:r>
              <a:rPr lang="en-US" sz="1700" b="1" dirty="0">
                <a:solidFill>
                  <a:schemeClr val="bg1"/>
                </a:solidFill>
              </a:rPr>
              <a:t>Liverpool Bay</a:t>
            </a:r>
          </a:p>
          <a:p>
            <a:r>
              <a:rPr lang="en-US" sz="1700" b="1" dirty="0">
                <a:solidFill>
                  <a:schemeClr val="bg1"/>
                </a:solidFill>
              </a:rPr>
              <a:t>Coastal Observatory</a:t>
            </a:r>
          </a:p>
        </p:txBody>
      </p:sp>
      <p:sp>
        <p:nvSpPr>
          <p:cNvPr id="32780" name="Title 57"/>
          <p:cNvSpPr>
            <a:spLocks noGrp="1"/>
          </p:cNvSpPr>
          <p:nvPr>
            <p:ph type="title"/>
          </p:nvPr>
        </p:nvSpPr>
        <p:spPr/>
        <p:txBody>
          <a:bodyPr/>
          <a:lstStyle/>
          <a:p>
            <a:r>
              <a:rPr lang="en-US" dirty="0" smtClean="0"/>
              <a:t>US IOOS Partner Glider Fleet</a:t>
            </a:r>
          </a:p>
        </p:txBody>
      </p:sp>
      <p:sp>
        <p:nvSpPr>
          <p:cNvPr id="32781" name="Rectangle 41"/>
          <p:cNvSpPr>
            <a:spLocks noGrp="1" noChangeArrowheads="1"/>
          </p:cNvSpPr>
          <p:nvPr>
            <p:ph type="body" idx="4294967295"/>
          </p:nvPr>
        </p:nvSpPr>
        <p:spPr>
          <a:xfrm>
            <a:off x="2286000" y="1066800"/>
            <a:ext cx="6858000" cy="393700"/>
          </a:xfrm>
        </p:spPr>
        <p:txBody>
          <a:bodyPr/>
          <a:lstStyle/>
          <a:p>
            <a:pPr eaLnBrk="1" hangingPunct="1">
              <a:lnSpc>
                <a:spcPct val="90000"/>
              </a:lnSpc>
              <a:buFontTx/>
              <a:buNone/>
            </a:pPr>
            <a:r>
              <a:rPr lang="en-US" sz="2000" dirty="0" smtClean="0"/>
              <a:t>164 deployments worldwide (Oct. 2003 – Jul. 2009) </a:t>
            </a:r>
          </a:p>
          <a:p>
            <a:pPr eaLnBrk="1" hangingPunct="1">
              <a:lnSpc>
                <a:spcPct val="90000"/>
              </a:lnSpc>
              <a:buFontTx/>
              <a:buNone/>
            </a:pPr>
            <a:endParaRPr lang="en-US" sz="2000" dirty="0" smtClean="0"/>
          </a:p>
        </p:txBody>
      </p:sp>
      <p:sp>
        <p:nvSpPr>
          <p:cNvPr id="32782" name="Oval 42"/>
          <p:cNvSpPr>
            <a:spLocks noChangeAspect="1" noChangeArrowheads="1"/>
          </p:cNvSpPr>
          <p:nvPr/>
        </p:nvSpPr>
        <p:spPr bwMode="auto">
          <a:xfrm>
            <a:off x="5160963" y="5121275"/>
            <a:ext cx="92075" cy="92075"/>
          </a:xfrm>
          <a:prstGeom prst="ellipse">
            <a:avLst/>
          </a:prstGeom>
          <a:solidFill>
            <a:srgbClr val="00FFFF"/>
          </a:solidFill>
          <a:ln w="9525">
            <a:solidFill>
              <a:schemeClr val="tx1"/>
            </a:solidFill>
            <a:round/>
            <a:headEnd/>
            <a:tailEnd/>
          </a:ln>
        </p:spPr>
        <p:txBody>
          <a:bodyPr wrap="none" anchor="ctr"/>
          <a:lstStyle/>
          <a:p>
            <a:endParaRPr lang="en-US" dirty="0"/>
          </a:p>
        </p:txBody>
      </p:sp>
      <p:sp>
        <p:nvSpPr>
          <p:cNvPr id="32783" name="Oval 43"/>
          <p:cNvSpPr>
            <a:spLocks noChangeAspect="1" noChangeArrowheads="1"/>
          </p:cNvSpPr>
          <p:nvPr/>
        </p:nvSpPr>
        <p:spPr bwMode="auto">
          <a:xfrm>
            <a:off x="4511675" y="4479925"/>
            <a:ext cx="92075" cy="92075"/>
          </a:xfrm>
          <a:prstGeom prst="ellipse">
            <a:avLst/>
          </a:prstGeom>
          <a:solidFill>
            <a:srgbClr val="FFFF00"/>
          </a:solidFill>
          <a:ln w="9525">
            <a:solidFill>
              <a:schemeClr val="tx1"/>
            </a:solidFill>
            <a:round/>
            <a:headEnd/>
            <a:tailEnd/>
          </a:ln>
        </p:spPr>
        <p:txBody>
          <a:bodyPr wrap="none" anchor="ctr"/>
          <a:lstStyle/>
          <a:p>
            <a:endParaRPr lang="en-US" dirty="0"/>
          </a:p>
        </p:txBody>
      </p:sp>
      <p:sp>
        <p:nvSpPr>
          <p:cNvPr id="32784" name="Rectangle 44"/>
          <p:cNvSpPr>
            <a:spLocks noChangeArrowheads="1"/>
          </p:cNvSpPr>
          <p:nvPr/>
        </p:nvSpPr>
        <p:spPr bwMode="auto">
          <a:xfrm>
            <a:off x="1524000" y="1371600"/>
            <a:ext cx="6184900" cy="641350"/>
          </a:xfrm>
          <a:prstGeom prst="rect">
            <a:avLst/>
          </a:prstGeom>
          <a:noFill/>
          <a:ln w="9525">
            <a:noFill/>
            <a:miter lim="800000"/>
            <a:headEnd/>
            <a:tailEnd/>
          </a:ln>
        </p:spPr>
        <p:txBody>
          <a:bodyPr>
            <a:spAutoFit/>
          </a:bodyPr>
          <a:lstStyle/>
          <a:p>
            <a:pPr algn="ctr"/>
            <a:r>
              <a:rPr lang="en-US" sz="1800" b="1" dirty="0"/>
              <a:t>Over 62816 km (Earth’s circ. ~ 40,000 km)</a:t>
            </a:r>
          </a:p>
          <a:p>
            <a:pPr algn="ctr"/>
            <a:r>
              <a:rPr lang="en-US" sz="1800" b="1" dirty="0"/>
              <a:t> 2800 days at sea, 378671  profiles</a:t>
            </a:r>
          </a:p>
        </p:txBody>
      </p:sp>
      <p:sp>
        <p:nvSpPr>
          <p:cNvPr id="32785" name="Rectangle 46"/>
          <p:cNvSpPr>
            <a:spLocks noChangeArrowheads="1"/>
          </p:cNvSpPr>
          <p:nvPr/>
        </p:nvSpPr>
        <p:spPr bwMode="auto">
          <a:xfrm>
            <a:off x="4648200" y="4267200"/>
            <a:ext cx="381000" cy="304800"/>
          </a:xfrm>
          <a:prstGeom prst="rect">
            <a:avLst/>
          </a:prstGeom>
          <a:solidFill>
            <a:srgbClr val="FFFF00">
              <a:alpha val="38823"/>
            </a:srgbClr>
          </a:solidFill>
          <a:ln w="9525">
            <a:noFill/>
            <a:miter lim="800000"/>
            <a:headEnd/>
            <a:tailEnd/>
          </a:ln>
        </p:spPr>
        <p:txBody>
          <a:bodyPr wrap="none" anchor="ctr"/>
          <a:lstStyle/>
          <a:p>
            <a:endParaRPr lang="en-US" dirty="0"/>
          </a:p>
        </p:txBody>
      </p:sp>
      <p:pic>
        <p:nvPicPr>
          <p:cNvPr id="32786" name="Picture 51" descr="icool_deployments"/>
          <p:cNvPicPr>
            <a:picLocks noChangeAspect="1" noChangeArrowheads="1"/>
          </p:cNvPicPr>
          <p:nvPr/>
        </p:nvPicPr>
        <p:blipFill>
          <a:blip r:embed="rId8" cstate="print"/>
          <a:srcRect/>
          <a:stretch>
            <a:fillRect/>
          </a:stretch>
        </p:blipFill>
        <p:spPr bwMode="auto">
          <a:xfrm>
            <a:off x="2667000" y="1981200"/>
            <a:ext cx="3581400" cy="1882775"/>
          </a:xfrm>
          <a:prstGeom prst="rect">
            <a:avLst/>
          </a:prstGeom>
          <a:noFill/>
          <a:ln w="9525">
            <a:noFill/>
            <a:miter lim="800000"/>
            <a:headEnd/>
            <a:tailEnd/>
          </a:ln>
        </p:spPr>
      </p:pic>
      <p:sp>
        <p:nvSpPr>
          <p:cNvPr id="32787" name="Oval 52"/>
          <p:cNvSpPr>
            <a:spLocks noChangeArrowheads="1"/>
          </p:cNvSpPr>
          <p:nvPr/>
        </p:nvSpPr>
        <p:spPr bwMode="auto">
          <a:xfrm>
            <a:off x="3687763" y="2484438"/>
            <a:ext cx="31750" cy="34925"/>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788" name="Oval 53"/>
          <p:cNvSpPr>
            <a:spLocks noChangeArrowheads="1"/>
          </p:cNvSpPr>
          <p:nvPr/>
        </p:nvSpPr>
        <p:spPr bwMode="auto">
          <a:xfrm>
            <a:off x="3592513" y="2619375"/>
            <a:ext cx="31750" cy="33338"/>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789" name="Oval 54"/>
          <p:cNvSpPr>
            <a:spLocks noChangeArrowheads="1"/>
          </p:cNvSpPr>
          <p:nvPr/>
        </p:nvSpPr>
        <p:spPr bwMode="auto">
          <a:xfrm>
            <a:off x="3727450" y="2484438"/>
            <a:ext cx="31750" cy="34925"/>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790" name="Oval 55"/>
          <p:cNvSpPr>
            <a:spLocks noChangeArrowheads="1"/>
          </p:cNvSpPr>
          <p:nvPr/>
        </p:nvSpPr>
        <p:spPr bwMode="auto">
          <a:xfrm>
            <a:off x="3198813" y="2484438"/>
            <a:ext cx="31750" cy="34925"/>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791" name="Oval 56"/>
          <p:cNvSpPr>
            <a:spLocks noChangeArrowheads="1"/>
          </p:cNvSpPr>
          <p:nvPr/>
        </p:nvSpPr>
        <p:spPr bwMode="auto">
          <a:xfrm>
            <a:off x="3187700" y="2447925"/>
            <a:ext cx="31750" cy="34925"/>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792" name="Oval 57"/>
          <p:cNvSpPr>
            <a:spLocks noChangeArrowheads="1"/>
          </p:cNvSpPr>
          <p:nvPr/>
        </p:nvSpPr>
        <p:spPr bwMode="auto">
          <a:xfrm>
            <a:off x="2874963" y="2686050"/>
            <a:ext cx="31750" cy="34925"/>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793" name="Oval 58"/>
          <p:cNvSpPr>
            <a:spLocks noChangeArrowheads="1"/>
          </p:cNvSpPr>
          <p:nvPr/>
        </p:nvSpPr>
        <p:spPr bwMode="auto">
          <a:xfrm>
            <a:off x="2922588" y="2282825"/>
            <a:ext cx="31750" cy="33338"/>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794" name="Oval 59"/>
          <p:cNvSpPr>
            <a:spLocks noChangeArrowheads="1"/>
          </p:cNvSpPr>
          <p:nvPr/>
        </p:nvSpPr>
        <p:spPr bwMode="auto">
          <a:xfrm>
            <a:off x="3751263" y="3629025"/>
            <a:ext cx="31750" cy="33338"/>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795" name="Oval 60"/>
          <p:cNvSpPr>
            <a:spLocks noChangeArrowheads="1"/>
          </p:cNvSpPr>
          <p:nvPr/>
        </p:nvSpPr>
        <p:spPr bwMode="auto">
          <a:xfrm>
            <a:off x="3794125" y="3595688"/>
            <a:ext cx="31750" cy="33337"/>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796" name="Oval 61"/>
          <p:cNvSpPr>
            <a:spLocks noChangeArrowheads="1"/>
          </p:cNvSpPr>
          <p:nvPr/>
        </p:nvSpPr>
        <p:spPr bwMode="auto">
          <a:xfrm>
            <a:off x="4389438" y="2384425"/>
            <a:ext cx="31750" cy="33338"/>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797" name="Oval 62"/>
          <p:cNvSpPr>
            <a:spLocks noChangeArrowheads="1"/>
          </p:cNvSpPr>
          <p:nvPr/>
        </p:nvSpPr>
        <p:spPr bwMode="auto">
          <a:xfrm>
            <a:off x="4579938" y="2330450"/>
            <a:ext cx="33337" cy="33338"/>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798" name="Oval 63"/>
          <p:cNvSpPr>
            <a:spLocks noChangeArrowheads="1"/>
          </p:cNvSpPr>
          <p:nvPr/>
        </p:nvSpPr>
        <p:spPr bwMode="auto">
          <a:xfrm>
            <a:off x="4649788" y="2293938"/>
            <a:ext cx="31750" cy="33337"/>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799" name="Oval 64"/>
          <p:cNvSpPr>
            <a:spLocks noChangeArrowheads="1"/>
          </p:cNvSpPr>
          <p:nvPr/>
        </p:nvSpPr>
        <p:spPr bwMode="auto">
          <a:xfrm>
            <a:off x="4554538" y="2465388"/>
            <a:ext cx="31750" cy="33337"/>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800" name="Oval 65"/>
          <p:cNvSpPr>
            <a:spLocks noChangeArrowheads="1"/>
          </p:cNvSpPr>
          <p:nvPr/>
        </p:nvSpPr>
        <p:spPr bwMode="auto">
          <a:xfrm>
            <a:off x="4495800" y="2484438"/>
            <a:ext cx="31750" cy="34925"/>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801" name="Oval 66"/>
          <p:cNvSpPr>
            <a:spLocks noChangeArrowheads="1"/>
          </p:cNvSpPr>
          <p:nvPr/>
        </p:nvSpPr>
        <p:spPr bwMode="auto">
          <a:xfrm>
            <a:off x="5568950" y="3224213"/>
            <a:ext cx="31750" cy="34925"/>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802" name="Oval 67"/>
          <p:cNvSpPr>
            <a:spLocks noChangeArrowheads="1"/>
          </p:cNvSpPr>
          <p:nvPr/>
        </p:nvSpPr>
        <p:spPr bwMode="auto">
          <a:xfrm>
            <a:off x="4579938" y="2114550"/>
            <a:ext cx="33337" cy="33338"/>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803" name="Oval 68"/>
          <p:cNvSpPr>
            <a:spLocks noChangeArrowheads="1"/>
          </p:cNvSpPr>
          <p:nvPr/>
        </p:nvSpPr>
        <p:spPr bwMode="auto">
          <a:xfrm>
            <a:off x="4708525" y="2147888"/>
            <a:ext cx="31750" cy="34925"/>
          </a:xfrm>
          <a:prstGeom prst="ellipse">
            <a:avLst/>
          </a:prstGeom>
          <a:solidFill>
            <a:srgbClr val="FFFF00"/>
          </a:solidFill>
          <a:ln w="9525">
            <a:solidFill>
              <a:srgbClr val="FFFF00"/>
            </a:solidFill>
            <a:round/>
            <a:headEnd/>
            <a:tailEnd/>
          </a:ln>
        </p:spPr>
        <p:txBody>
          <a:bodyPr wrap="none" anchor="ctr"/>
          <a:lstStyle/>
          <a:p>
            <a:endParaRPr lang="en-US" dirty="0"/>
          </a:p>
        </p:txBody>
      </p:sp>
      <p:sp>
        <p:nvSpPr>
          <p:cNvPr id="32804" name="Oval 69"/>
          <p:cNvSpPr>
            <a:spLocks noChangeArrowheads="1"/>
          </p:cNvSpPr>
          <p:nvPr/>
        </p:nvSpPr>
        <p:spPr bwMode="auto">
          <a:xfrm>
            <a:off x="4516438" y="2249488"/>
            <a:ext cx="31750" cy="33337"/>
          </a:xfrm>
          <a:prstGeom prst="ellipse">
            <a:avLst/>
          </a:prstGeom>
          <a:solidFill>
            <a:srgbClr val="FFFF00"/>
          </a:solidFill>
          <a:ln w="9525">
            <a:solidFill>
              <a:srgbClr val="FFFF00"/>
            </a:solidFill>
            <a:round/>
            <a:headEnd/>
            <a:tailEnd/>
          </a:ln>
        </p:spPr>
        <p:txBody>
          <a:bodyPr wrap="none" anchor="ctr"/>
          <a:lstStyle/>
          <a:p>
            <a:endParaRPr lang="en-US" dirty="0"/>
          </a:p>
        </p:txBody>
      </p:sp>
      <p:sp>
        <p:nvSpPr>
          <p:cNvPr id="32805" name="Oval 70"/>
          <p:cNvSpPr>
            <a:spLocks noChangeArrowheads="1"/>
          </p:cNvSpPr>
          <p:nvPr/>
        </p:nvSpPr>
        <p:spPr bwMode="auto">
          <a:xfrm>
            <a:off x="3527425" y="2590800"/>
            <a:ext cx="33338" cy="34925"/>
          </a:xfrm>
          <a:prstGeom prst="ellipse">
            <a:avLst/>
          </a:prstGeom>
          <a:solidFill>
            <a:srgbClr val="FFFF00"/>
          </a:solidFill>
          <a:ln w="9525">
            <a:solidFill>
              <a:srgbClr val="FFFF00"/>
            </a:solidFill>
            <a:round/>
            <a:headEnd/>
            <a:tailEnd/>
          </a:ln>
        </p:spPr>
        <p:txBody>
          <a:bodyPr wrap="none" anchor="ctr"/>
          <a:lstStyle/>
          <a:p>
            <a:endParaRPr lang="en-US" dirty="0"/>
          </a:p>
        </p:txBody>
      </p:sp>
      <p:sp>
        <p:nvSpPr>
          <p:cNvPr id="32806" name="Oval 71"/>
          <p:cNvSpPr>
            <a:spLocks noChangeArrowheads="1"/>
          </p:cNvSpPr>
          <p:nvPr/>
        </p:nvSpPr>
        <p:spPr bwMode="auto">
          <a:xfrm>
            <a:off x="3624263" y="2619375"/>
            <a:ext cx="31750" cy="33338"/>
          </a:xfrm>
          <a:prstGeom prst="ellipse">
            <a:avLst/>
          </a:prstGeom>
          <a:solidFill>
            <a:srgbClr val="FFFF00"/>
          </a:solidFill>
          <a:ln w="9525">
            <a:solidFill>
              <a:srgbClr val="FFFF00"/>
            </a:solidFill>
            <a:round/>
            <a:headEnd/>
            <a:tailEnd/>
          </a:ln>
        </p:spPr>
        <p:txBody>
          <a:bodyPr wrap="none" anchor="ctr"/>
          <a:lstStyle/>
          <a:p>
            <a:endParaRPr lang="en-US" dirty="0"/>
          </a:p>
        </p:txBody>
      </p:sp>
      <p:sp>
        <p:nvSpPr>
          <p:cNvPr id="32807" name="Oval 72"/>
          <p:cNvSpPr>
            <a:spLocks noChangeArrowheads="1"/>
          </p:cNvSpPr>
          <p:nvPr/>
        </p:nvSpPr>
        <p:spPr bwMode="auto">
          <a:xfrm>
            <a:off x="3751263" y="2451100"/>
            <a:ext cx="31750" cy="33338"/>
          </a:xfrm>
          <a:prstGeom prst="ellipse">
            <a:avLst/>
          </a:prstGeom>
          <a:solidFill>
            <a:srgbClr val="FFFF00"/>
          </a:solidFill>
          <a:ln w="9525">
            <a:solidFill>
              <a:srgbClr val="FFFF00"/>
            </a:solidFill>
            <a:round/>
            <a:headEnd/>
            <a:tailEnd/>
          </a:ln>
        </p:spPr>
        <p:txBody>
          <a:bodyPr wrap="none" anchor="ctr"/>
          <a:lstStyle/>
          <a:p>
            <a:endParaRPr lang="en-US" dirty="0"/>
          </a:p>
        </p:txBody>
      </p:sp>
      <p:sp>
        <p:nvSpPr>
          <p:cNvPr id="32808" name="Oval 73"/>
          <p:cNvSpPr>
            <a:spLocks noChangeArrowheads="1"/>
          </p:cNvSpPr>
          <p:nvPr/>
        </p:nvSpPr>
        <p:spPr bwMode="auto">
          <a:xfrm>
            <a:off x="4613275" y="2182813"/>
            <a:ext cx="31750" cy="33337"/>
          </a:xfrm>
          <a:prstGeom prst="ellipse">
            <a:avLst/>
          </a:prstGeom>
          <a:solidFill>
            <a:srgbClr val="FFFF00"/>
          </a:solidFill>
          <a:ln w="9525">
            <a:solidFill>
              <a:srgbClr val="FFFF00"/>
            </a:solidFill>
            <a:round/>
            <a:headEnd/>
            <a:tailEnd/>
          </a:ln>
        </p:spPr>
        <p:txBody>
          <a:bodyPr wrap="none" anchor="ctr"/>
          <a:lstStyle/>
          <a:p>
            <a:endParaRPr lang="en-US" dirty="0"/>
          </a:p>
        </p:txBody>
      </p:sp>
      <p:sp>
        <p:nvSpPr>
          <p:cNvPr id="32809" name="Oval 74"/>
          <p:cNvSpPr>
            <a:spLocks noChangeArrowheads="1"/>
          </p:cNvSpPr>
          <p:nvPr/>
        </p:nvSpPr>
        <p:spPr bwMode="auto">
          <a:xfrm>
            <a:off x="4389438" y="2451100"/>
            <a:ext cx="31750" cy="33338"/>
          </a:xfrm>
          <a:prstGeom prst="ellipse">
            <a:avLst/>
          </a:prstGeom>
          <a:solidFill>
            <a:srgbClr val="FFFF00"/>
          </a:solidFill>
          <a:ln w="9525">
            <a:solidFill>
              <a:srgbClr val="FFFF00"/>
            </a:solidFill>
            <a:round/>
            <a:headEnd/>
            <a:tailEnd/>
          </a:ln>
        </p:spPr>
        <p:txBody>
          <a:bodyPr wrap="none" anchor="ctr"/>
          <a:lstStyle/>
          <a:p>
            <a:endParaRPr lang="en-US" dirty="0"/>
          </a:p>
        </p:txBody>
      </p:sp>
      <p:sp>
        <p:nvSpPr>
          <p:cNvPr id="32810" name="Oval 75"/>
          <p:cNvSpPr>
            <a:spLocks noChangeArrowheads="1"/>
          </p:cNvSpPr>
          <p:nvPr/>
        </p:nvSpPr>
        <p:spPr bwMode="auto">
          <a:xfrm>
            <a:off x="3783013" y="2451100"/>
            <a:ext cx="31750" cy="33338"/>
          </a:xfrm>
          <a:prstGeom prst="ellipse">
            <a:avLst/>
          </a:prstGeom>
          <a:solidFill>
            <a:srgbClr val="FFFF00"/>
          </a:solidFill>
          <a:ln w="9525">
            <a:solidFill>
              <a:srgbClr val="FFFF00"/>
            </a:solidFill>
            <a:round/>
            <a:headEnd/>
            <a:tailEnd/>
          </a:ln>
        </p:spPr>
        <p:txBody>
          <a:bodyPr wrap="none" anchor="ctr"/>
          <a:lstStyle/>
          <a:p>
            <a:endParaRPr lang="en-US" dirty="0"/>
          </a:p>
        </p:txBody>
      </p:sp>
      <p:sp>
        <p:nvSpPr>
          <p:cNvPr id="32811" name="Oval 76"/>
          <p:cNvSpPr>
            <a:spLocks noChangeArrowheads="1"/>
          </p:cNvSpPr>
          <p:nvPr/>
        </p:nvSpPr>
        <p:spPr bwMode="auto">
          <a:xfrm>
            <a:off x="3751263" y="2720975"/>
            <a:ext cx="31750" cy="33338"/>
          </a:xfrm>
          <a:prstGeom prst="ellipse">
            <a:avLst/>
          </a:prstGeom>
          <a:solidFill>
            <a:srgbClr val="FF0000"/>
          </a:solidFill>
          <a:ln w="9525">
            <a:solidFill>
              <a:srgbClr val="FF0000"/>
            </a:solidFill>
            <a:round/>
            <a:headEnd/>
            <a:tailEnd/>
          </a:ln>
        </p:spPr>
        <p:txBody>
          <a:bodyPr wrap="none" anchor="ctr"/>
          <a:lstStyle/>
          <a:p>
            <a:endParaRPr lang="en-US" dirty="0"/>
          </a:p>
        </p:txBody>
      </p:sp>
      <p:sp>
        <p:nvSpPr>
          <p:cNvPr id="32812" name="Oval 77"/>
          <p:cNvSpPr>
            <a:spLocks noChangeArrowheads="1"/>
          </p:cNvSpPr>
          <p:nvPr/>
        </p:nvSpPr>
        <p:spPr bwMode="auto">
          <a:xfrm>
            <a:off x="3783013" y="2720975"/>
            <a:ext cx="31750" cy="33338"/>
          </a:xfrm>
          <a:prstGeom prst="ellipse">
            <a:avLst/>
          </a:prstGeom>
          <a:solidFill>
            <a:srgbClr val="FFFF00"/>
          </a:solidFill>
          <a:ln w="9525">
            <a:solidFill>
              <a:srgbClr val="FFFF00"/>
            </a:solidFill>
            <a:round/>
            <a:headEnd/>
            <a:tailEnd/>
          </a:ln>
        </p:spPr>
        <p:txBody>
          <a:bodyPr wrap="none" anchor="ctr"/>
          <a:lstStyle/>
          <a:p>
            <a:endParaRPr lang="en-US" dirty="0"/>
          </a:p>
        </p:txBody>
      </p:sp>
      <p:sp>
        <p:nvSpPr>
          <p:cNvPr id="32813" name="Oval 78"/>
          <p:cNvSpPr>
            <a:spLocks noChangeArrowheads="1"/>
          </p:cNvSpPr>
          <p:nvPr/>
        </p:nvSpPr>
        <p:spPr bwMode="auto">
          <a:xfrm>
            <a:off x="2954338" y="2282825"/>
            <a:ext cx="31750" cy="33338"/>
          </a:xfrm>
          <a:prstGeom prst="ellipse">
            <a:avLst/>
          </a:prstGeom>
          <a:solidFill>
            <a:srgbClr val="FFFF00"/>
          </a:solidFill>
          <a:ln w="9525">
            <a:solidFill>
              <a:srgbClr val="FFFF00"/>
            </a:solidFill>
            <a:round/>
            <a:headEnd/>
            <a:tailEnd/>
          </a:ln>
        </p:spPr>
        <p:txBody>
          <a:bodyPr wrap="none" anchor="ctr"/>
          <a:lstStyle/>
          <a:p>
            <a:endParaRPr lang="en-US" dirty="0"/>
          </a:p>
        </p:txBody>
      </p:sp>
      <p:sp>
        <p:nvSpPr>
          <p:cNvPr id="32814" name="Oval 79"/>
          <p:cNvSpPr>
            <a:spLocks noChangeArrowheads="1"/>
          </p:cNvSpPr>
          <p:nvPr/>
        </p:nvSpPr>
        <p:spPr bwMode="auto">
          <a:xfrm>
            <a:off x="5983288" y="3224213"/>
            <a:ext cx="33337" cy="34925"/>
          </a:xfrm>
          <a:prstGeom prst="ellipse">
            <a:avLst/>
          </a:prstGeom>
          <a:solidFill>
            <a:srgbClr val="FFFF00"/>
          </a:solidFill>
          <a:ln w="9525">
            <a:solidFill>
              <a:srgbClr val="FFFF00"/>
            </a:solidFill>
            <a:round/>
            <a:headEnd/>
            <a:tailEnd/>
          </a:ln>
        </p:spPr>
        <p:txBody>
          <a:bodyPr wrap="none" anchor="ctr"/>
          <a:lstStyle/>
          <a:p>
            <a:endParaRPr lang="en-US" dirty="0"/>
          </a:p>
        </p:txBody>
      </p:sp>
      <p:sp>
        <p:nvSpPr>
          <p:cNvPr id="32815" name="Text Box 80"/>
          <p:cNvSpPr txBox="1">
            <a:spLocks noChangeArrowheads="1"/>
          </p:cNvSpPr>
          <p:nvPr/>
        </p:nvSpPr>
        <p:spPr bwMode="auto">
          <a:xfrm>
            <a:off x="2728913" y="3408363"/>
            <a:ext cx="920750" cy="198437"/>
          </a:xfrm>
          <a:prstGeom prst="rect">
            <a:avLst/>
          </a:prstGeom>
          <a:noFill/>
          <a:ln w="9525">
            <a:noFill/>
            <a:miter lim="800000"/>
            <a:headEnd/>
            <a:tailEnd/>
          </a:ln>
        </p:spPr>
        <p:txBody>
          <a:bodyPr wrap="none">
            <a:spAutoFit/>
          </a:bodyPr>
          <a:lstStyle/>
          <a:p>
            <a:r>
              <a:rPr lang="en-US" sz="700" dirty="0">
                <a:solidFill>
                  <a:srgbClr val="FF0000"/>
                </a:solidFill>
                <a:latin typeface="Times New Roman" pitchFamily="18" charset="0"/>
              </a:rPr>
              <a:t>IMCS glider support</a:t>
            </a:r>
          </a:p>
        </p:txBody>
      </p:sp>
      <p:sp>
        <p:nvSpPr>
          <p:cNvPr id="32816" name="Text Box 81"/>
          <p:cNvSpPr txBox="1">
            <a:spLocks noChangeArrowheads="1"/>
          </p:cNvSpPr>
          <p:nvPr/>
        </p:nvSpPr>
        <p:spPr bwMode="auto">
          <a:xfrm>
            <a:off x="2667000" y="3276600"/>
            <a:ext cx="1023938" cy="198438"/>
          </a:xfrm>
          <a:prstGeom prst="rect">
            <a:avLst/>
          </a:prstGeom>
          <a:noFill/>
          <a:ln w="9525">
            <a:noFill/>
            <a:miter lim="800000"/>
            <a:headEnd/>
            <a:tailEnd/>
          </a:ln>
        </p:spPr>
        <p:txBody>
          <a:bodyPr wrap="none">
            <a:spAutoFit/>
          </a:bodyPr>
          <a:lstStyle/>
          <a:p>
            <a:r>
              <a:rPr lang="en-US" sz="700" dirty="0">
                <a:solidFill>
                  <a:srgbClr val="FFFF00"/>
                </a:solidFill>
                <a:latin typeface="Times New Roman" pitchFamily="18" charset="0"/>
              </a:rPr>
              <a:t>IMCS CODAR support</a:t>
            </a:r>
          </a:p>
        </p:txBody>
      </p:sp>
      <p:sp>
        <p:nvSpPr>
          <p:cNvPr id="32817" name="Line 25"/>
          <p:cNvSpPr>
            <a:spLocks noChangeShapeType="1"/>
          </p:cNvSpPr>
          <p:nvPr/>
        </p:nvSpPr>
        <p:spPr bwMode="auto">
          <a:xfrm flipH="1" flipV="1">
            <a:off x="2286000" y="1905000"/>
            <a:ext cx="1371600" cy="609600"/>
          </a:xfrm>
          <a:prstGeom prst="line">
            <a:avLst/>
          </a:prstGeom>
          <a:noFill/>
          <a:ln w="25400">
            <a:solidFill>
              <a:srgbClr val="FF3300"/>
            </a:solidFill>
            <a:round/>
            <a:headEnd/>
            <a:tailEnd type="triangle" w="med" len="med"/>
          </a:ln>
        </p:spPr>
        <p:txBody>
          <a:bodyPr/>
          <a:lstStyle/>
          <a:p>
            <a:endParaRPr lang="en-US" dirty="0"/>
          </a:p>
        </p:txBody>
      </p:sp>
      <p:sp>
        <p:nvSpPr>
          <p:cNvPr id="32818" name="Line 31"/>
          <p:cNvSpPr>
            <a:spLocks noChangeShapeType="1"/>
          </p:cNvSpPr>
          <p:nvPr/>
        </p:nvSpPr>
        <p:spPr bwMode="auto">
          <a:xfrm flipH="1">
            <a:off x="1485900" y="2514600"/>
            <a:ext cx="2171700" cy="1409700"/>
          </a:xfrm>
          <a:prstGeom prst="line">
            <a:avLst/>
          </a:prstGeom>
          <a:noFill/>
          <a:ln w="25400">
            <a:solidFill>
              <a:srgbClr val="FF3300"/>
            </a:solidFill>
            <a:round/>
            <a:headEnd/>
            <a:tailEnd type="triangle" w="med" len="med"/>
          </a:ln>
        </p:spPr>
        <p:txBody>
          <a:bodyPr/>
          <a:lstStyle/>
          <a:p>
            <a:endParaRPr lang="en-US" dirty="0"/>
          </a:p>
        </p:txBody>
      </p:sp>
      <p:sp>
        <p:nvSpPr>
          <p:cNvPr id="32819" name="Line 32"/>
          <p:cNvSpPr>
            <a:spLocks noChangeShapeType="1"/>
          </p:cNvSpPr>
          <p:nvPr/>
        </p:nvSpPr>
        <p:spPr bwMode="auto">
          <a:xfrm flipH="1">
            <a:off x="3190875" y="2667000"/>
            <a:ext cx="390525" cy="2668588"/>
          </a:xfrm>
          <a:prstGeom prst="line">
            <a:avLst/>
          </a:prstGeom>
          <a:noFill/>
          <a:ln w="25400">
            <a:solidFill>
              <a:srgbClr val="FF3300"/>
            </a:solidFill>
            <a:round/>
            <a:headEnd/>
            <a:tailEnd type="triangle" w="med" len="med"/>
          </a:ln>
        </p:spPr>
        <p:txBody>
          <a:bodyPr/>
          <a:lstStyle/>
          <a:p>
            <a:endParaRPr lang="en-US" dirty="0"/>
          </a:p>
        </p:txBody>
      </p:sp>
      <p:sp>
        <p:nvSpPr>
          <p:cNvPr id="32820" name="Line 33"/>
          <p:cNvSpPr>
            <a:spLocks noChangeShapeType="1"/>
          </p:cNvSpPr>
          <p:nvPr/>
        </p:nvSpPr>
        <p:spPr bwMode="auto">
          <a:xfrm flipV="1">
            <a:off x="4403725" y="2116138"/>
            <a:ext cx="3468688" cy="284162"/>
          </a:xfrm>
          <a:prstGeom prst="line">
            <a:avLst/>
          </a:prstGeom>
          <a:noFill/>
          <a:ln w="25400">
            <a:solidFill>
              <a:srgbClr val="FF3300"/>
            </a:solidFill>
            <a:round/>
            <a:headEnd/>
            <a:tailEnd type="triangle" w="med" len="med"/>
          </a:ln>
        </p:spPr>
        <p:txBody>
          <a:bodyPr/>
          <a:lstStyle/>
          <a:p>
            <a:endParaRPr lang="en-US" dirty="0"/>
          </a:p>
        </p:txBody>
      </p:sp>
      <p:sp>
        <p:nvSpPr>
          <p:cNvPr id="32821" name="Line 35"/>
          <p:cNvSpPr>
            <a:spLocks noChangeShapeType="1"/>
          </p:cNvSpPr>
          <p:nvPr/>
        </p:nvSpPr>
        <p:spPr bwMode="auto">
          <a:xfrm>
            <a:off x="5581650" y="3244850"/>
            <a:ext cx="1485900" cy="1384300"/>
          </a:xfrm>
          <a:prstGeom prst="line">
            <a:avLst/>
          </a:prstGeom>
          <a:noFill/>
          <a:ln w="25400">
            <a:solidFill>
              <a:srgbClr val="FF3300"/>
            </a:solidFill>
            <a:round/>
            <a:headEnd/>
            <a:tailEnd type="triangle" w="med" len="med"/>
          </a:ln>
        </p:spPr>
        <p:txBody>
          <a:bodyPr/>
          <a:lstStyle/>
          <a:p>
            <a:endParaRPr lang="en-US" dirty="0"/>
          </a:p>
        </p:txBody>
      </p:sp>
      <p:sp>
        <p:nvSpPr>
          <p:cNvPr id="32822" name="Line 34"/>
          <p:cNvSpPr>
            <a:spLocks noChangeShapeType="1"/>
          </p:cNvSpPr>
          <p:nvPr/>
        </p:nvSpPr>
        <p:spPr bwMode="auto">
          <a:xfrm>
            <a:off x="4495800" y="2209800"/>
            <a:ext cx="336550" cy="2081213"/>
          </a:xfrm>
          <a:prstGeom prst="line">
            <a:avLst/>
          </a:prstGeom>
          <a:noFill/>
          <a:ln w="25400">
            <a:solidFill>
              <a:srgbClr val="FF3300"/>
            </a:solidFill>
            <a:round/>
            <a:headEnd/>
            <a:tailEnd type="triangle" w="med" len="med"/>
          </a:ln>
        </p:spPr>
        <p:txBody>
          <a:bodyPr/>
          <a:lstStyle/>
          <a:p>
            <a:endParaRPr lang="en-US" dirty="0"/>
          </a:p>
        </p:txBody>
      </p:sp>
      <p:pic>
        <p:nvPicPr>
          <p:cNvPr id="32823" name="Picture 55" descr="slide16a.jpg"/>
          <p:cNvPicPr>
            <a:picLocks noChangeAspect="1"/>
          </p:cNvPicPr>
          <p:nvPr/>
        </p:nvPicPr>
        <p:blipFill>
          <a:blip r:embed="rId9" cstate="print"/>
          <a:srcRect/>
          <a:stretch>
            <a:fillRect/>
          </a:stretch>
        </p:blipFill>
        <p:spPr bwMode="auto">
          <a:xfrm>
            <a:off x="228600" y="1143000"/>
            <a:ext cx="2157413" cy="2524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txBox="1">
            <a:spLocks/>
          </p:cNvSpPr>
          <p:nvPr/>
        </p:nvSpPr>
        <p:spPr bwMode="auto">
          <a:xfrm>
            <a:off x="0" y="1455739"/>
            <a:ext cx="4937125" cy="2887662"/>
          </a:xfrm>
          <a:prstGeom prst="rect">
            <a:avLst/>
          </a:prstGeom>
          <a:noFill/>
          <a:ln w="9525">
            <a:noFill/>
            <a:miter lim="800000"/>
            <a:headEnd/>
            <a:tailEnd/>
          </a:ln>
        </p:spPr>
        <p:txBody>
          <a:bodyPr lIns="138949" tIns="69475" rIns="138949" bIns="69475"/>
          <a:lstStyle/>
          <a:p>
            <a:pPr algn="ctr" defTabSz="1387475">
              <a:lnSpc>
                <a:spcPct val="90000"/>
              </a:lnSpc>
            </a:pPr>
            <a:r>
              <a:rPr lang="en-US" sz="2800" dirty="0" smtClean="0">
                <a:solidFill>
                  <a:prstClr val="black"/>
                </a:solidFill>
                <a:latin typeface="Calibri" pitchFamily="34" charset="0"/>
                <a:cs typeface="+mn-cs"/>
              </a:rPr>
              <a:t>Long Term Environmental Monitoring </a:t>
            </a:r>
          </a:p>
          <a:p>
            <a:pPr algn="ctr" defTabSz="1387475">
              <a:lnSpc>
                <a:spcPct val="90000"/>
              </a:lnSpc>
            </a:pPr>
            <a:r>
              <a:rPr lang="en-US" sz="2800" dirty="0" smtClean="0">
                <a:solidFill>
                  <a:prstClr val="black"/>
                </a:solidFill>
                <a:latin typeface="Calibri" pitchFamily="34" charset="0"/>
                <a:cs typeface="+mn-cs"/>
              </a:rPr>
              <a:t>For Gulf of Mexico</a:t>
            </a:r>
            <a:r>
              <a:rPr lang="en-US" sz="3200" dirty="0" smtClean="0">
                <a:solidFill>
                  <a:prstClr val="black"/>
                </a:solidFill>
                <a:latin typeface="Calibri" pitchFamily="34" charset="0"/>
                <a:cs typeface="+mn-cs"/>
              </a:rPr>
              <a:t/>
            </a:r>
            <a:br>
              <a:rPr lang="en-US" sz="3200" dirty="0" smtClean="0">
                <a:solidFill>
                  <a:prstClr val="black"/>
                </a:solidFill>
                <a:latin typeface="Calibri" pitchFamily="34" charset="0"/>
                <a:cs typeface="+mn-cs"/>
              </a:rPr>
            </a:br>
            <a:endParaRPr lang="en-US" sz="3600" dirty="0" smtClean="0">
              <a:solidFill>
                <a:prstClr val="black"/>
              </a:solidFill>
              <a:latin typeface="Calibri" pitchFamily="34" charset="0"/>
              <a:cs typeface="+mn-cs"/>
            </a:endParaRPr>
          </a:p>
          <a:p>
            <a:pPr defTabSz="1387475">
              <a:lnSpc>
                <a:spcPct val="90000"/>
              </a:lnSpc>
              <a:buFont typeface="Arial" pitchFamily="34" charset="0"/>
              <a:buChar char="•"/>
            </a:pPr>
            <a:r>
              <a:rPr lang="en-US" dirty="0" smtClean="0">
                <a:solidFill>
                  <a:prstClr val="black"/>
                </a:solidFill>
                <a:latin typeface="Calibri" pitchFamily="34" charset="0"/>
                <a:cs typeface="+mn-cs"/>
              </a:rPr>
              <a:t> Water Quality</a:t>
            </a:r>
          </a:p>
          <a:p>
            <a:pPr defTabSz="1387475">
              <a:lnSpc>
                <a:spcPct val="90000"/>
              </a:lnSpc>
              <a:buFont typeface="Arial" pitchFamily="34" charset="0"/>
              <a:buChar char="•"/>
            </a:pPr>
            <a:r>
              <a:rPr lang="en-US" dirty="0" smtClean="0">
                <a:solidFill>
                  <a:prstClr val="black"/>
                </a:solidFill>
                <a:latin typeface="Calibri" pitchFamily="34" charset="0"/>
                <a:cs typeface="+mn-cs"/>
              </a:rPr>
              <a:t> Marine Mammal Acoustics</a:t>
            </a:r>
          </a:p>
          <a:p>
            <a:pPr defTabSz="1387475">
              <a:lnSpc>
                <a:spcPct val="90000"/>
              </a:lnSpc>
              <a:buFont typeface="Arial" pitchFamily="34" charset="0"/>
              <a:buChar char="•"/>
            </a:pPr>
            <a:r>
              <a:rPr lang="en-US" dirty="0" smtClean="0">
                <a:solidFill>
                  <a:prstClr val="black"/>
                </a:solidFill>
                <a:latin typeface="Calibri" pitchFamily="34" charset="0"/>
                <a:cs typeface="+mn-cs"/>
              </a:rPr>
              <a:t> MetOcean Data</a:t>
            </a:r>
          </a:p>
          <a:p>
            <a:pPr algn="ctr" defTabSz="1387475">
              <a:lnSpc>
                <a:spcPct val="90000"/>
              </a:lnSpc>
            </a:pPr>
            <a:r>
              <a:rPr lang="en-US" sz="5000" dirty="0" smtClean="0">
                <a:solidFill>
                  <a:prstClr val="black"/>
                </a:solidFill>
                <a:latin typeface="Calibri" pitchFamily="34" charset="0"/>
                <a:cs typeface="+mn-cs"/>
              </a:rPr>
              <a:t> </a:t>
            </a:r>
          </a:p>
        </p:txBody>
      </p:sp>
      <p:pic>
        <p:nvPicPr>
          <p:cNvPr id="16387" name="Picture 17" descr="waveglider-logo-blk.gif"/>
          <p:cNvPicPr>
            <a:picLocks noChangeAspect="1"/>
          </p:cNvPicPr>
          <p:nvPr/>
        </p:nvPicPr>
        <p:blipFill>
          <a:blip r:embed="rId3" cstate="print"/>
          <a:srcRect/>
          <a:stretch>
            <a:fillRect/>
          </a:stretch>
        </p:blipFill>
        <p:spPr bwMode="auto">
          <a:xfrm>
            <a:off x="258763" y="677863"/>
            <a:ext cx="4678362" cy="695325"/>
          </a:xfrm>
          <a:prstGeom prst="rect">
            <a:avLst/>
          </a:prstGeom>
          <a:noFill/>
          <a:ln w="9525">
            <a:noFill/>
            <a:miter lim="800000"/>
            <a:headEnd/>
            <a:tailEnd/>
          </a:ln>
        </p:spPr>
      </p:pic>
      <p:pic>
        <p:nvPicPr>
          <p:cNvPr id="16388" name="Picture 2"/>
          <p:cNvPicPr>
            <a:picLocks noChangeAspect="1" noChangeArrowheads="1"/>
          </p:cNvPicPr>
          <p:nvPr/>
        </p:nvPicPr>
        <p:blipFill>
          <a:blip r:embed="rId4" cstate="print">
            <a:clrChange>
              <a:clrFrom>
                <a:srgbClr val="FFFFFF"/>
              </a:clrFrom>
              <a:clrTo>
                <a:srgbClr val="FFFFFF">
                  <a:alpha val="0"/>
                </a:srgbClr>
              </a:clrTo>
            </a:clrChange>
          </a:blip>
          <a:srcRect l="25237" t="11571" r="6764" b="6360"/>
          <a:stretch>
            <a:fillRect/>
          </a:stretch>
        </p:blipFill>
        <p:spPr bwMode="auto">
          <a:xfrm>
            <a:off x="990600" y="119063"/>
            <a:ext cx="8686800" cy="6334125"/>
          </a:xfrm>
          <a:prstGeom prst="rect">
            <a:avLst/>
          </a:prstGeom>
          <a:noFill/>
          <a:ln w="9525">
            <a:noFill/>
            <a:miter lim="800000"/>
            <a:headEnd/>
            <a:tailEnd/>
          </a:ln>
        </p:spPr>
      </p:pic>
      <p:sp>
        <p:nvSpPr>
          <p:cNvPr id="16389" name="TextBox 9"/>
          <p:cNvSpPr txBox="1">
            <a:spLocks noChangeArrowheads="1"/>
          </p:cNvSpPr>
          <p:nvPr/>
        </p:nvSpPr>
        <p:spPr bwMode="auto">
          <a:xfrm>
            <a:off x="427038" y="5788025"/>
            <a:ext cx="2089150" cy="463550"/>
          </a:xfrm>
          <a:prstGeom prst="rect">
            <a:avLst/>
          </a:prstGeom>
          <a:noFill/>
          <a:ln w="9525">
            <a:noFill/>
            <a:miter lim="800000"/>
            <a:headEnd/>
            <a:tailEnd/>
          </a:ln>
        </p:spPr>
        <p:txBody>
          <a:bodyPr lIns="138989" tIns="69494" rIns="138989" bIns="69494">
            <a:spAutoFit/>
          </a:bodyPr>
          <a:lstStyle/>
          <a:p>
            <a:pPr defTabSz="457200"/>
            <a:r>
              <a:rPr lang="en-US" sz="2000" dirty="0" smtClean="0">
                <a:solidFill>
                  <a:prstClr val="black"/>
                </a:solidFill>
                <a:latin typeface="Calibri" pitchFamily="34" charset="0"/>
                <a:cs typeface="+mn-cs"/>
              </a:rPr>
              <a:t>Hydrophone</a:t>
            </a:r>
          </a:p>
        </p:txBody>
      </p:sp>
      <p:sp>
        <p:nvSpPr>
          <p:cNvPr id="16390" name="TextBox 11"/>
          <p:cNvSpPr txBox="1">
            <a:spLocks noChangeArrowheads="1"/>
          </p:cNvSpPr>
          <p:nvPr/>
        </p:nvSpPr>
        <p:spPr bwMode="auto">
          <a:xfrm>
            <a:off x="3581400" y="5892800"/>
            <a:ext cx="2333625" cy="463550"/>
          </a:xfrm>
          <a:prstGeom prst="rect">
            <a:avLst/>
          </a:prstGeom>
          <a:noFill/>
          <a:ln w="9525">
            <a:noFill/>
            <a:miter lim="800000"/>
            <a:headEnd/>
            <a:tailEnd/>
          </a:ln>
        </p:spPr>
        <p:txBody>
          <a:bodyPr lIns="138989" tIns="69494" rIns="138989" bIns="69494">
            <a:spAutoFit/>
          </a:bodyPr>
          <a:lstStyle/>
          <a:p>
            <a:pPr defTabSz="457200"/>
            <a:r>
              <a:rPr lang="en-US" sz="2000" dirty="0" smtClean="0">
                <a:solidFill>
                  <a:prstClr val="black"/>
                </a:solidFill>
                <a:latin typeface="Calibri" pitchFamily="34" charset="0"/>
                <a:cs typeface="+mn-cs"/>
              </a:rPr>
              <a:t>Fluorometer set</a:t>
            </a:r>
          </a:p>
        </p:txBody>
      </p:sp>
      <p:sp>
        <p:nvSpPr>
          <p:cNvPr id="16391" name="TextBox 18"/>
          <p:cNvSpPr txBox="1">
            <a:spLocks noChangeArrowheads="1"/>
          </p:cNvSpPr>
          <p:nvPr/>
        </p:nvSpPr>
        <p:spPr bwMode="auto">
          <a:xfrm>
            <a:off x="5105400" y="1373188"/>
            <a:ext cx="3108325" cy="463550"/>
          </a:xfrm>
          <a:prstGeom prst="rect">
            <a:avLst/>
          </a:prstGeom>
          <a:noFill/>
          <a:ln w="9525">
            <a:noFill/>
            <a:miter lim="800000"/>
            <a:headEnd/>
            <a:tailEnd/>
          </a:ln>
        </p:spPr>
        <p:txBody>
          <a:bodyPr lIns="138989" tIns="69494" rIns="138989" bIns="69494">
            <a:spAutoFit/>
          </a:bodyPr>
          <a:lstStyle/>
          <a:p>
            <a:pPr defTabSz="457200"/>
            <a:r>
              <a:rPr lang="en-US" sz="2000" dirty="0" smtClean="0">
                <a:solidFill>
                  <a:prstClr val="black"/>
                </a:solidFill>
                <a:latin typeface="Calibri" pitchFamily="34" charset="0"/>
                <a:cs typeface="+mn-cs"/>
              </a:rPr>
              <a:t>FLOAT</a:t>
            </a:r>
          </a:p>
        </p:txBody>
      </p:sp>
      <p:sp>
        <p:nvSpPr>
          <p:cNvPr id="16392" name="TextBox 19"/>
          <p:cNvSpPr txBox="1">
            <a:spLocks noChangeArrowheads="1"/>
          </p:cNvSpPr>
          <p:nvPr/>
        </p:nvSpPr>
        <p:spPr bwMode="auto">
          <a:xfrm>
            <a:off x="4937125" y="3810000"/>
            <a:ext cx="3108325" cy="463550"/>
          </a:xfrm>
          <a:prstGeom prst="rect">
            <a:avLst/>
          </a:prstGeom>
          <a:noFill/>
          <a:ln w="9525">
            <a:noFill/>
            <a:miter lim="800000"/>
            <a:headEnd/>
            <a:tailEnd/>
          </a:ln>
        </p:spPr>
        <p:txBody>
          <a:bodyPr lIns="138989" tIns="69494" rIns="138989" bIns="69494">
            <a:spAutoFit/>
          </a:bodyPr>
          <a:lstStyle/>
          <a:p>
            <a:pPr defTabSz="457200"/>
            <a:r>
              <a:rPr lang="en-US" sz="2000" dirty="0" smtClean="0">
                <a:solidFill>
                  <a:prstClr val="black"/>
                </a:solidFill>
                <a:latin typeface="Calibri" pitchFamily="34" charset="0"/>
                <a:cs typeface="+mn-cs"/>
              </a:rPr>
              <a:t>GLIDER</a:t>
            </a:r>
          </a:p>
        </p:txBody>
      </p:sp>
      <p:sp>
        <p:nvSpPr>
          <p:cNvPr id="16393" name="TextBox 13"/>
          <p:cNvSpPr txBox="1">
            <a:spLocks noChangeArrowheads="1"/>
          </p:cNvSpPr>
          <p:nvPr/>
        </p:nvSpPr>
        <p:spPr bwMode="auto">
          <a:xfrm>
            <a:off x="7162800" y="119063"/>
            <a:ext cx="2154238" cy="447675"/>
          </a:xfrm>
          <a:prstGeom prst="rect">
            <a:avLst/>
          </a:prstGeom>
          <a:noFill/>
          <a:ln w="9525">
            <a:noFill/>
            <a:miter lim="800000"/>
            <a:headEnd/>
            <a:tailEnd/>
          </a:ln>
        </p:spPr>
        <p:txBody>
          <a:bodyPr lIns="138989" tIns="69494" rIns="138989" bIns="69494">
            <a:spAutoFit/>
          </a:bodyPr>
          <a:lstStyle/>
          <a:p>
            <a:pPr defTabSz="457200"/>
            <a:r>
              <a:rPr lang="en-US" sz="2000" dirty="0" smtClean="0">
                <a:solidFill>
                  <a:prstClr val="black"/>
                </a:solidFill>
                <a:latin typeface="Calibri" pitchFamily="34" charset="0"/>
                <a:cs typeface="+mn-cs"/>
              </a:rPr>
              <a:t>Weather Station  </a:t>
            </a:r>
          </a:p>
        </p:txBody>
      </p:sp>
      <p:sp>
        <p:nvSpPr>
          <p:cNvPr id="16394" name="TextBox 22"/>
          <p:cNvSpPr txBox="1">
            <a:spLocks noChangeArrowheads="1"/>
          </p:cNvSpPr>
          <p:nvPr/>
        </p:nvSpPr>
        <p:spPr bwMode="auto">
          <a:xfrm>
            <a:off x="7162800" y="1836738"/>
            <a:ext cx="2335213" cy="463550"/>
          </a:xfrm>
          <a:prstGeom prst="rect">
            <a:avLst/>
          </a:prstGeom>
          <a:noFill/>
          <a:ln w="9525">
            <a:noFill/>
            <a:miter lim="800000"/>
            <a:headEnd/>
            <a:tailEnd/>
          </a:ln>
        </p:spPr>
        <p:txBody>
          <a:bodyPr lIns="138989" tIns="69494" rIns="138989" bIns="69494">
            <a:spAutoFit/>
          </a:bodyPr>
          <a:lstStyle/>
          <a:p>
            <a:pPr defTabSz="457200"/>
            <a:r>
              <a:rPr lang="en-US" sz="2000" dirty="0" smtClean="0">
                <a:solidFill>
                  <a:prstClr val="black"/>
                </a:solidFill>
                <a:latin typeface="Calibri" pitchFamily="34" charset="0"/>
                <a:cs typeface="+mn-cs"/>
              </a:rPr>
              <a:t>Fluorometer set</a:t>
            </a:r>
          </a:p>
        </p:txBody>
      </p:sp>
      <p:pic>
        <p:nvPicPr>
          <p:cNvPr id="19" name="Picture 18" descr="Liquid Robotics logo transparent.tif"/>
          <p:cNvPicPr>
            <a:picLocks noChangeAspect="1"/>
          </p:cNvPicPr>
          <p:nvPr/>
        </p:nvPicPr>
        <p:blipFill>
          <a:blip r:embed="rId5" cstate="print"/>
          <a:srcRect b="22830"/>
          <a:stretch>
            <a:fillRect/>
          </a:stretch>
        </p:blipFill>
        <p:spPr bwMode="auto">
          <a:xfrm>
            <a:off x="7620000" y="4648200"/>
            <a:ext cx="1524000" cy="762000"/>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6396" name="TextBox 11"/>
          <p:cNvSpPr txBox="1">
            <a:spLocks noChangeArrowheads="1"/>
          </p:cNvSpPr>
          <p:nvPr/>
        </p:nvSpPr>
        <p:spPr bwMode="auto">
          <a:xfrm>
            <a:off x="3135313" y="6453188"/>
            <a:ext cx="2873375" cy="325437"/>
          </a:xfrm>
          <a:prstGeom prst="rect">
            <a:avLst/>
          </a:prstGeom>
          <a:noFill/>
          <a:ln w="9525">
            <a:noFill/>
            <a:miter lim="800000"/>
            <a:headEnd/>
            <a:tailEnd/>
          </a:ln>
        </p:spPr>
        <p:txBody>
          <a:bodyPr lIns="138989" tIns="69494" rIns="138989" bIns="69494">
            <a:spAutoFit/>
          </a:bodyPr>
          <a:lstStyle/>
          <a:p>
            <a:pPr defTabSz="457200"/>
            <a:r>
              <a:rPr lang="en-US" sz="1200" dirty="0" smtClean="0">
                <a:solidFill>
                  <a:prstClr val="black"/>
                </a:solidFill>
                <a:latin typeface="Calibri" pitchFamily="34" charset="0"/>
                <a:cs typeface="+mn-cs"/>
              </a:rPr>
              <a:t>© Liquid Robotics: For NOAA Use Only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1202" name="Picture 2"/>
          <p:cNvPicPr>
            <a:picLocks noChangeAspect="1" noChangeArrowheads="1"/>
          </p:cNvPicPr>
          <p:nvPr/>
        </p:nvPicPr>
        <p:blipFill>
          <a:blip r:embed="rId3" cstate="print"/>
          <a:srcRect l="34810" t="14900" r="19060" b="11310"/>
          <a:stretch>
            <a:fillRect/>
          </a:stretch>
        </p:blipFill>
        <p:spPr bwMode="auto">
          <a:xfrm>
            <a:off x="39688" y="901700"/>
            <a:ext cx="5965825" cy="5965825"/>
          </a:xfrm>
          <a:prstGeom prst="rect">
            <a:avLst/>
          </a:prstGeom>
          <a:noFill/>
          <a:ln w="12700">
            <a:solidFill>
              <a:srgbClr val="000000"/>
            </a:solidFill>
            <a:prstDash val="sysDot"/>
            <a:miter lim="800000"/>
            <a:headEnd/>
            <a:tailEnd/>
          </a:ln>
          <a:effectLst/>
        </p:spPr>
      </p:pic>
      <p:pic>
        <p:nvPicPr>
          <p:cNvPr id="1971203" name="Picture 3" descr="Challenger"/>
          <p:cNvPicPr>
            <a:picLocks noChangeAspect="1" noChangeArrowheads="1"/>
          </p:cNvPicPr>
          <p:nvPr/>
        </p:nvPicPr>
        <p:blipFill>
          <a:blip r:embed="rId4" cstate="print"/>
          <a:srcRect/>
          <a:stretch>
            <a:fillRect/>
          </a:stretch>
        </p:blipFill>
        <p:spPr bwMode="auto">
          <a:xfrm>
            <a:off x="6165850" y="882650"/>
            <a:ext cx="2622550" cy="2052638"/>
          </a:xfrm>
          <a:prstGeom prst="rect">
            <a:avLst/>
          </a:prstGeom>
          <a:noFill/>
        </p:spPr>
      </p:pic>
      <p:sp>
        <p:nvSpPr>
          <p:cNvPr id="1971204" name="Text Box 4"/>
          <p:cNvSpPr txBox="1">
            <a:spLocks noChangeArrowheads="1"/>
          </p:cNvSpPr>
          <p:nvPr/>
        </p:nvSpPr>
        <p:spPr bwMode="auto">
          <a:xfrm>
            <a:off x="0" y="-50800"/>
            <a:ext cx="7875874" cy="954107"/>
          </a:xfrm>
          <a:prstGeom prst="rect">
            <a:avLst/>
          </a:prstGeom>
          <a:noFill/>
          <a:ln w="9525">
            <a:noFill/>
            <a:miter lim="800000"/>
            <a:headEnd/>
            <a:tailEnd/>
          </a:ln>
          <a:effectLst/>
        </p:spPr>
        <p:txBody>
          <a:bodyPr wrap="none">
            <a:spAutoFit/>
          </a:bodyPr>
          <a:lstStyle/>
          <a:p>
            <a:r>
              <a:rPr lang="en-US" sz="2800" b="1" dirty="0"/>
              <a:t>HMS Challenger Mission –  1872-1876</a:t>
            </a:r>
          </a:p>
          <a:p>
            <a:r>
              <a:rPr lang="en-US" sz="2800" b="1" dirty="0"/>
              <a:t>First Dedicated Global Ocean Science Cruise</a:t>
            </a:r>
          </a:p>
        </p:txBody>
      </p:sp>
      <p:sp>
        <p:nvSpPr>
          <p:cNvPr id="1971206" name="Text Box 6"/>
          <p:cNvSpPr txBox="1">
            <a:spLocks noChangeArrowheads="1"/>
          </p:cNvSpPr>
          <p:nvPr/>
        </p:nvSpPr>
        <p:spPr bwMode="auto">
          <a:xfrm>
            <a:off x="6554788" y="6400800"/>
            <a:ext cx="1878012" cy="457200"/>
          </a:xfrm>
          <a:prstGeom prst="rect">
            <a:avLst/>
          </a:prstGeom>
          <a:noFill/>
          <a:ln w="9525">
            <a:noFill/>
            <a:miter lim="800000"/>
            <a:headEnd/>
            <a:tailEnd/>
          </a:ln>
          <a:effectLst/>
        </p:spPr>
        <p:txBody>
          <a:bodyPr wrap="none">
            <a:spAutoFit/>
          </a:bodyPr>
          <a:lstStyle/>
          <a:p>
            <a:r>
              <a:rPr lang="en-US" sz="2400" b="1" dirty="0"/>
              <a:t>2012 - ????</a:t>
            </a:r>
          </a:p>
        </p:txBody>
      </p:sp>
      <p:sp>
        <p:nvSpPr>
          <p:cNvPr id="1971207" name="Text Box 7"/>
          <p:cNvSpPr txBox="1">
            <a:spLocks noChangeArrowheads="1"/>
          </p:cNvSpPr>
          <p:nvPr/>
        </p:nvSpPr>
        <p:spPr bwMode="auto">
          <a:xfrm>
            <a:off x="6075363" y="3040063"/>
            <a:ext cx="3068637" cy="1558925"/>
          </a:xfrm>
          <a:prstGeom prst="rect">
            <a:avLst/>
          </a:prstGeom>
          <a:noFill/>
          <a:ln w="9525">
            <a:noFill/>
            <a:miter lim="800000"/>
            <a:headEnd/>
            <a:tailEnd/>
          </a:ln>
          <a:effectLst/>
        </p:spPr>
        <p:txBody>
          <a:bodyPr>
            <a:spAutoFit/>
          </a:bodyPr>
          <a:lstStyle/>
          <a:p>
            <a:r>
              <a:rPr lang="en-US" sz="1600" b="1" dirty="0"/>
              <a:t>Can a globally distributed network of early career scientists &amp; students repeat the Challenger Mission with a coordinated fleet of underwater robotic gliders?</a:t>
            </a:r>
          </a:p>
        </p:txBody>
      </p:sp>
      <p:pic>
        <p:nvPicPr>
          <p:cNvPr id="1971208" name="Picture 8" descr="thermal"/>
          <p:cNvPicPr>
            <a:picLocks noChangeAspect="1" noChangeArrowheads="1"/>
          </p:cNvPicPr>
          <p:nvPr/>
        </p:nvPicPr>
        <p:blipFill>
          <a:blip r:embed="rId5" cstate="print"/>
          <a:srcRect/>
          <a:stretch>
            <a:fillRect/>
          </a:stretch>
        </p:blipFill>
        <p:spPr bwMode="auto">
          <a:xfrm>
            <a:off x="6216650" y="4572000"/>
            <a:ext cx="2622550" cy="1897063"/>
          </a:xfrm>
          <a:prstGeom prst="rect">
            <a:avLst/>
          </a:prstGeom>
          <a:noFill/>
          <a:ln w="9525">
            <a:noFill/>
            <a:miter lim="800000"/>
            <a:headEnd/>
            <a:tailEnd/>
          </a:ln>
        </p:spPr>
      </p:pic>
      <p:grpSp>
        <p:nvGrpSpPr>
          <p:cNvPr id="8" name="Group 9"/>
          <p:cNvGrpSpPr>
            <a:grpSpLocks/>
          </p:cNvGrpSpPr>
          <p:nvPr/>
        </p:nvGrpSpPr>
        <p:grpSpPr bwMode="auto">
          <a:xfrm>
            <a:off x="533400" y="5410200"/>
            <a:ext cx="4953000" cy="1143000"/>
            <a:chOff x="457200" y="3276600"/>
            <a:chExt cx="7372350" cy="2057400"/>
          </a:xfrm>
        </p:grpSpPr>
        <p:pic>
          <p:nvPicPr>
            <p:cNvPr id="9" name="Picture 8"/>
            <p:cNvPicPr>
              <a:picLocks noChangeAspect="1" noChangeArrowheads="1"/>
            </p:cNvPicPr>
            <p:nvPr/>
          </p:nvPicPr>
          <p:blipFill>
            <a:blip r:embed="rId6" cstate="print"/>
            <a:srcRect/>
            <a:stretch>
              <a:fillRect/>
            </a:stretch>
          </p:blipFill>
          <p:spPr bwMode="auto">
            <a:xfrm>
              <a:off x="457200" y="3276600"/>
              <a:ext cx="7372350" cy="542925"/>
            </a:xfrm>
            <a:prstGeom prst="rect">
              <a:avLst/>
            </a:prstGeom>
            <a:noFill/>
            <a:ln w="9525">
              <a:noFill/>
              <a:miter lim="800000"/>
              <a:headEnd/>
              <a:tailEnd/>
            </a:ln>
          </p:spPr>
        </p:pic>
        <p:pic>
          <p:nvPicPr>
            <p:cNvPr id="10" name="Picture 9"/>
            <p:cNvPicPr>
              <a:picLocks noChangeAspect="1" noChangeArrowheads="1"/>
            </p:cNvPicPr>
            <p:nvPr/>
          </p:nvPicPr>
          <p:blipFill>
            <a:blip r:embed="rId7" cstate="print"/>
            <a:srcRect/>
            <a:stretch>
              <a:fillRect/>
            </a:stretch>
          </p:blipFill>
          <p:spPr bwMode="auto">
            <a:xfrm>
              <a:off x="457200" y="3810000"/>
              <a:ext cx="7372350" cy="15240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4" descr="slocum_world_map_20091119"/>
          <p:cNvPicPr>
            <a:picLocks noChangeAspect="1" noChangeArrowheads="1"/>
          </p:cNvPicPr>
          <p:nvPr/>
        </p:nvPicPr>
        <p:blipFill>
          <a:blip r:embed="rId2" cstate="print"/>
          <a:srcRect l="12761" t="22107" r="9288" b="25578"/>
          <a:stretch>
            <a:fillRect/>
          </a:stretch>
        </p:blipFill>
        <p:spPr bwMode="auto">
          <a:xfrm>
            <a:off x="228600" y="76200"/>
            <a:ext cx="5601349" cy="2895600"/>
          </a:xfrm>
          <a:prstGeom prst="rect">
            <a:avLst/>
          </a:prstGeom>
          <a:noFill/>
        </p:spPr>
      </p:pic>
      <p:pic>
        <p:nvPicPr>
          <p:cNvPr id="115734" name="Picture 22"/>
          <p:cNvPicPr>
            <a:picLocks noChangeAspect="1" noChangeArrowheads="1"/>
          </p:cNvPicPr>
          <p:nvPr/>
        </p:nvPicPr>
        <p:blipFill>
          <a:blip r:embed="rId3" cstate="print"/>
          <a:srcRect l="10814" t="5260" r="12453" b="-1753"/>
          <a:stretch>
            <a:fillRect/>
          </a:stretch>
        </p:blipFill>
        <p:spPr bwMode="auto">
          <a:xfrm>
            <a:off x="304800" y="1676400"/>
            <a:ext cx="1302541" cy="1190855"/>
          </a:xfrm>
          <a:prstGeom prst="rect">
            <a:avLst/>
          </a:prstGeom>
          <a:noFill/>
          <a:ln w="9525">
            <a:noFill/>
            <a:miter lim="800000"/>
            <a:headEnd/>
            <a:tailEnd/>
          </a:ln>
          <a:effectLst/>
        </p:spPr>
      </p:pic>
      <p:pic>
        <p:nvPicPr>
          <p:cNvPr id="115736" name="Picture 24" descr="sensor8"/>
          <p:cNvPicPr>
            <a:picLocks noChangeAspect="1" noChangeArrowheads="1"/>
          </p:cNvPicPr>
          <p:nvPr/>
        </p:nvPicPr>
        <p:blipFill>
          <a:blip r:embed="rId4" cstate="print"/>
          <a:srcRect t="39729" b="30716"/>
          <a:stretch>
            <a:fillRect/>
          </a:stretch>
        </p:blipFill>
        <p:spPr bwMode="auto">
          <a:xfrm>
            <a:off x="6488113" y="2232025"/>
            <a:ext cx="1943100" cy="720725"/>
          </a:xfrm>
          <a:prstGeom prst="rect">
            <a:avLst/>
          </a:prstGeom>
          <a:noFill/>
          <a:ln w="9525">
            <a:noFill/>
            <a:miter lim="800000"/>
            <a:headEnd/>
            <a:tailEnd/>
          </a:ln>
        </p:spPr>
      </p:pic>
      <p:pic>
        <p:nvPicPr>
          <p:cNvPr id="115737" name="Picture 25" descr="sensor2"/>
          <p:cNvPicPr>
            <a:picLocks noChangeAspect="1" noChangeArrowheads="1"/>
          </p:cNvPicPr>
          <p:nvPr/>
        </p:nvPicPr>
        <p:blipFill>
          <a:blip r:embed="rId5" cstate="print"/>
          <a:srcRect l="25578" t="34924" b="44069"/>
          <a:stretch>
            <a:fillRect/>
          </a:stretch>
        </p:blipFill>
        <p:spPr bwMode="auto">
          <a:xfrm>
            <a:off x="6488113" y="68263"/>
            <a:ext cx="2517775" cy="650875"/>
          </a:xfrm>
          <a:prstGeom prst="rect">
            <a:avLst/>
          </a:prstGeom>
          <a:noFill/>
          <a:ln w="9525">
            <a:noFill/>
            <a:miter lim="800000"/>
            <a:headEnd/>
            <a:tailEnd/>
          </a:ln>
        </p:spPr>
      </p:pic>
      <p:pic>
        <p:nvPicPr>
          <p:cNvPr id="115738" name="Picture 26" descr="sensor4"/>
          <p:cNvPicPr>
            <a:picLocks noChangeAspect="1" noChangeArrowheads="1"/>
          </p:cNvPicPr>
          <p:nvPr/>
        </p:nvPicPr>
        <p:blipFill>
          <a:blip r:embed="rId6" cstate="print"/>
          <a:srcRect l="21736" r="16879"/>
          <a:stretch>
            <a:fillRect/>
          </a:stretch>
        </p:blipFill>
        <p:spPr bwMode="auto">
          <a:xfrm>
            <a:off x="7783513" y="2952750"/>
            <a:ext cx="1222375" cy="1993900"/>
          </a:xfrm>
          <a:prstGeom prst="rect">
            <a:avLst/>
          </a:prstGeom>
          <a:noFill/>
          <a:ln w="9525">
            <a:noFill/>
            <a:miter lim="800000"/>
            <a:headEnd/>
            <a:tailEnd/>
          </a:ln>
        </p:spPr>
      </p:pic>
      <p:pic>
        <p:nvPicPr>
          <p:cNvPr id="115739" name="Picture 27" descr="sensor6"/>
          <p:cNvPicPr>
            <a:picLocks noChangeAspect="1" noChangeArrowheads="1"/>
          </p:cNvPicPr>
          <p:nvPr/>
        </p:nvPicPr>
        <p:blipFill>
          <a:blip r:embed="rId7" cstate="print"/>
          <a:srcRect t="18073" b="13297"/>
          <a:stretch>
            <a:fillRect/>
          </a:stretch>
        </p:blipFill>
        <p:spPr bwMode="auto">
          <a:xfrm>
            <a:off x="5910263" y="2879725"/>
            <a:ext cx="1993900" cy="1368425"/>
          </a:xfrm>
          <a:prstGeom prst="rect">
            <a:avLst/>
          </a:prstGeom>
          <a:solidFill>
            <a:srgbClr val="000090"/>
          </a:solidFill>
          <a:ln w="9525">
            <a:noFill/>
            <a:miter lim="800000"/>
            <a:headEnd/>
            <a:tailEnd/>
          </a:ln>
        </p:spPr>
      </p:pic>
      <p:pic>
        <p:nvPicPr>
          <p:cNvPr id="115740" name="Picture 28" descr="sensor9"/>
          <p:cNvPicPr>
            <a:picLocks noChangeAspect="1" noChangeArrowheads="1"/>
          </p:cNvPicPr>
          <p:nvPr/>
        </p:nvPicPr>
        <p:blipFill>
          <a:blip r:embed="rId8" cstate="print"/>
          <a:srcRect/>
          <a:stretch>
            <a:fillRect/>
          </a:stretch>
        </p:blipFill>
        <p:spPr bwMode="auto">
          <a:xfrm>
            <a:off x="6496050" y="711200"/>
            <a:ext cx="1727200" cy="1562100"/>
          </a:xfrm>
          <a:prstGeom prst="rect">
            <a:avLst/>
          </a:prstGeom>
          <a:noFill/>
          <a:ln w="9525">
            <a:noFill/>
            <a:miter lim="800000"/>
            <a:headEnd/>
            <a:tailEnd/>
          </a:ln>
        </p:spPr>
      </p:pic>
      <p:pic>
        <p:nvPicPr>
          <p:cNvPr id="115741" name="Picture 29" descr="sensor7"/>
          <p:cNvPicPr>
            <a:picLocks noChangeAspect="1" noChangeArrowheads="1"/>
          </p:cNvPicPr>
          <p:nvPr/>
        </p:nvPicPr>
        <p:blipFill>
          <a:blip r:embed="rId9" cstate="print"/>
          <a:srcRect l="28902" r="24124"/>
          <a:stretch>
            <a:fillRect/>
          </a:stretch>
        </p:blipFill>
        <p:spPr bwMode="auto">
          <a:xfrm>
            <a:off x="5919788" y="1671638"/>
            <a:ext cx="600075" cy="1274762"/>
          </a:xfrm>
          <a:prstGeom prst="rect">
            <a:avLst/>
          </a:prstGeom>
          <a:noFill/>
          <a:ln w="9525">
            <a:noFill/>
            <a:miter lim="800000"/>
            <a:headEnd/>
            <a:tailEnd/>
          </a:ln>
        </p:spPr>
      </p:pic>
      <p:pic>
        <p:nvPicPr>
          <p:cNvPr id="115742" name="Picture 30" descr="sensor10"/>
          <p:cNvPicPr>
            <a:picLocks noChangeAspect="1" noChangeArrowheads="1"/>
          </p:cNvPicPr>
          <p:nvPr/>
        </p:nvPicPr>
        <p:blipFill>
          <a:blip r:embed="rId10" cstate="print"/>
          <a:srcRect l="32564" r="34952"/>
          <a:stretch>
            <a:fillRect/>
          </a:stretch>
        </p:blipFill>
        <p:spPr bwMode="auto">
          <a:xfrm>
            <a:off x="8223250" y="647700"/>
            <a:ext cx="781050" cy="2305050"/>
          </a:xfrm>
          <a:prstGeom prst="rect">
            <a:avLst/>
          </a:prstGeom>
          <a:noFill/>
          <a:ln w="9525">
            <a:noFill/>
            <a:miter lim="800000"/>
            <a:headEnd/>
            <a:tailEnd/>
          </a:ln>
        </p:spPr>
      </p:pic>
      <p:pic>
        <p:nvPicPr>
          <p:cNvPr id="115743" name="Picture 31" descr="sensor1"/>
          <p:cNvPicPr>
            <a:picLocks noChangeAspect="1" noChangeArrowheads="1"/>
          </p:cNvPicPr>
          <p:nvPr/>
        </p:nvPicPr>
        <p:blipFill>
          <a:blip r:embed="rId11" cstate="print"/>
          <a:srcRect l="42650" t="32321" r="37674" b="23061"/>
          <a:stretch>
            <a:fillRect/>
          </a:stretch>
        </p:blipFill>
        <p:spPr bwMode="auto">
          <a:xfrm>
            <a:off x="5916613" y="71438"/>
            <a:ext cx="598487" cy="1684337"/>
          </a:xfrm>
          <a:prstGeom prst="rect">
            <a:avLst/>
          </a:prstGeom>
          <a:noFill/>
          <a:ln w="9525">
            <a:noFill/>
            <a:miter lim="800000"/>
            <a:headEnd/>
            <a:tailEnd/>
          </a:ln>
        </p:spPr>
      </p:pic>
      <p:pic>
        <p:nvPicPr>
          <p:cNvPr id="115744" name="Picture 32" descr="sensor3"/>
          <p:cNvPicPr>
            <a:picLocks noChangeAspect="1" noChangeArrowheads="1"/>
          </p:cNvPicPr>
          <p:nvPr/>
        </p:nvPicPr>
        <p:blipFill>
          <a:blip r:embed="rId12" cstate="print"/>
          <a:srcRect t="18073" b="9714"/>
          <a:stretch>
            <a:fillRect/>
          </a:stretch>
        </p:blipFill>
        <p:spPr bwMode="auto">
          <a:xfrm>
            <a:off x="5910263" y="4248150"/>
            <a:ext cx="1993900" cy="1439863"/>
          </a:xfrm>
          <a:prstGeom prst="rect">
            <a:avLst/>
          </a:prstGeom>
          <a:noFill/>
          <a:ln w="9525">
            <a:noFill/>
            <a:miter lim="800000"/>
            <a:headEnd/>
            <a:tailEnd/>
          </a:ln>
        </p:spPr>
      </p:pic>
      <p:pic>
        <p:nvPicPr>
          <p:cNvPr id="115745" name="Picture 33" descr="100_3647"/>
          <p:cNvPicPr>
            <a:picLocks noChangeAspect="1" noChangeArrowheads="1"/>
          </p:cNvPicPr>
          <p:nvPr/>
        </p:nvPicPr>
        <p:blipFill>
          <a:blip r:embed="rId13" cstate="print"/>
          <a:srcRect/>
          <a:stretch>
            <a:fillRect/>
          </a:stretch>
        </p:blipFill>
        <p:spPr bwMode="auto">
          <a:xfrm>
            <a:off x="5910263" y="5614988"/>
            <a:ext cx="1800225" cy="1198562"/>
          </a:xfrm>
          <a:prstGeom prst="rect">
            <a:avLst/>
          </a:prstGeom>
          <a:noFill/>
        </p:spPr>
      </p:pic>
      <p:pic>
        <p:nvPicPr>
          <p:cNvPr id="115746" name="Picture 34" descr="DSC00197"/>
          <p:cNvPicPr>
            <a:picLocks noChangeAspect="1" noChangeArrowheads="1"/>
          </p:cNvPicPr>
          <p:nvPr/>
        </p:nvPicPr>
        <p:blipFill>
          <a:blip r:embed="rId14" cstate="print"/>
          <a:srcRect/>
          <a:stretch>
            <a:fillRect/>
          </a:stretch>
        </p:blipFill>
        <p:spPr bwMode="auto">
          <a:xfrm>
            <a:off x="7427913" y="5618163"/>
            <a:ext cx="1584325" cy="1195387"/>
          </a:xfrm>
          <a:prstGeom prst="rect">
            <a:avLst/>
          </a:prstGeom>
          <a:noFill/>
        </p:spPr>
      </p:pic>
      <p:pic>
        <p:nvPicPr>
          <p:cNvPr id="115747" name="Picture 35" descr="Glider Documentation 629"/>
          <p:cNvPicPr>
            <a:picLocks noChangeAspect="1" noChangeArrowheads="1"/>
          </p:cNvPicPr>
          <p:nvPr/>
        </p:nvPicPr>
        <p:blipFill>
          <a:blip r:embed="rId15" cstate="print">
            <a:lum contrast="18000"/>
          </a:blip>
          <a:srcRect l="10001" r="11360"/>
          <a:stretch>
            <a:fillRect/>
          </a:stretch>
        </p:blipFill>
        <p:spPr bwMode="auto">
          <a:xfrm>
            <a:off x="7853363" y="4824413"/>
            <a:ext cx="1152525" cy="792162"/>
          </a:xfrm>
          <a:prstGeom prst="rect">
            <a:avLst/>
          </a:prstGeom>
          <a:noFill/>
        </p:spPr>
      </p:pic>
      <p:grpSp>
        <p:nvGrpSpPr>
          <p:cNvPr id="2" name="Group 36"/>
          <p:cNvGrpSpPr>
            <a:grpSpLocks/>
          </p:cNvGrpSpPr>
          <p:nvPr/>
        </p:nvGrpSpPr>
        <p:grpSpPr bwMode="auto">
          <a:xfrm>
            <a:off x="179388" y="3141663"/>
            <a:ext cx="5622925" cy="3640137"/>
            <a:chOff x="158" y="1752"/>
            <a:chExt cx="3541" cy="2293"/>
          </a:xfrm>
        </p:grpSpPr>
        <p:sp>
          <p:nvSpPr>
            <p:cNvPr id="115749" name="Rectangle 37"/>
            <p:cNvSpPr>
              <a:spLocks noChangeArrowheads="1"/>
            </p:cNvSpPr>
            <p:nvPr/>
          </p:nvSpPr>
          <p:spPr bwMode="auto">
            <a:xfrm>
              <a:off x="158" y="1752"/>
              <a:ext cx="3541" cy="2293"/>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grpSp>
          <p:nvGrpSpPr>
            <p:cNvPr id="3" name="Group 38"/>
            <p:cNvGrpSpPr>
              <a:grpSpLocks/>
            </p:cNvGrpSpPr>
            <p:nvPr/>
          </p:nvGrpSpPr>
          <p:grpSpPr bwMode="auto">
            <a:xfrm>
              <a:off x="181" y="1764"/>
              <a:ext cx="3515" cy="2268"/>
              <a:chOff x="181" y="1752"/>
              <a:chExt cx="3515" cy="2268"/>
            </a:xfrm>
          </p:grpSpPr>
          <p:pic>
            <p:nvPicPr>
              <p:cNvPr id="115751" name="Picture 39" descr="634857115_c9f4f1c713_b"/>
              <p:cNvPicPr>
                <a:picLocks noChangeAspect="1" noChangeArrowheads="1"/>
              </p:cNvPicPr>
              <p:nvPr/>
            </p:nvPicPr>
            <p:blipFill>
              <a:blip r:embed="rId16" cstate="print"/>
              <a:srcRect/>
              <a:stretch>
                <a:fillRect/>
              </a:stretch>
            </p:blipFill>
            <p:spPr bwMode="auto">
              <a:xfrm>
                <a:off x="181" y="1752"/>
                <a:ext cx="1883" cy="1327"/>
              </a:xfrm>
              <a:prstGeom prst="rect">
                <a:avLst/>
              </a:prstGeom>
              <a:noFill/>
              <a:ln w="9525">
                <a:noFill/>
                <a:miter lim="800000"/>
                <a:headEnd/>
                <a:tailEnd/>
              </a:ln>
            </p:spPr>
          </p:pic>
          <p:pic>
            <p:nvPicPr>
              <p:cNvPr id="115752" name="Picture 40"/>
              <p:cNvPicPr>
                <a:picLocks noChangeAspect="1" noChangeArrowheads="1"/>
              </p:cNvPicPr>
              <p:nvPr/>
            </p:nvPicPr>
            <p:blipFill>
              <a:blip r:embed="rId17" cstate="print"/>
              <a:srcRect/>
              <a:stretch>
                <a:fillRect/>
              </a:stretch>
            </p:blipFill>
            <p:spPr bwMode="auto">
              <a:xfrm>
                <a:off x="181" y="3090"/>
                <a:ext cx="1883" cy="926"/>
              </a:xfrm>
              <a:prstGeom prst="rect">
                <a:avLst/>
              </a:prstGeom>
              <a:noFill/>
              <a:ln w="9525">
                <a:noFill/>
                <a:miter lim="800000"/>
                <a:headEnd/>
                <a:tailEnd/>
              </a:ln>
              <a:effectLst/>
            </p:spPr>
          </p:pic>
          <p:pic>
            <p:nvPicPr>
              <p:cNvPr id="115753" name="Picture 41" descr="2475594859_94d1eff09f"/>
              <p:cNvPicPr>
                <a:picLocks noChangeAspect="1" noChangeArrowheads="1"/>
              </p:cNvPicPr>
              <p:nvPr/>
            </p:nvPicPr>
            <p:blipFill>
              <a:blip r:embed="rId18" cstate="print"/>
              <a:srcRect t="1907" b="3391"/>
              <a:stretch>
                <a:fillRect/>
              </a:stretch>
            </p:blipFill>
            <p:spPr bwMode="auto">
              <a:xfrm>
                <a:off x="2080" y="3121"/>
                <a:ext cx="768" cy="894"/>
              </a:xfrm>
              <a:prstGeom prst="rect">
                <a:avLst/>
              </a:prstGeom>
              <a:noFill/>
            </p:spPr>
          </p:pic>
          <p:pic>
            <p:nvPicPr>
              <p:cNvPr id="115754" name="Picture 42" descr="TTI-04"/>
              <p:cNvPicPr>
                <a:picLocks noChangeAspect="1" noChangeArrowheads="1"/>
              </p:cNvPicPr>
              <p:nvPr/>
            </p:nvPicPr>
            <p:blipFill>
              <a:blip r:embed="rId19" cstate="print"/>
              <a:srcRect/>
              <a:stretch>
                <a:fillRect/>
              </a:stretch>
            </p:blipFill>
            <p:spPr bwMode="auto">
              <a:xfrm>
                <a:off x="2064" y="1752"/>
                <a:ext cx="1632" cy="911"/>
              </a:xfrm>
              <a:prstGeom prst="rect">
                <a:avLst/>
              </a:prstGeom>
              <a:noFill/>
            </p:spPr>
          </p:pic>
          <p:pic>
            <p:nvPicPr>
              <p:cNvPr id="115755" name="Picture 43" descr="2528694382_ecf46f4bbc"/>
              <p:cNvPicPr>
                <a:picLocks noChangeAspect="1" noChangeArrowheads="1"/>
              </p:cNvPicPr>
              <p:nvPr/>
            </p:nvPicPr>
            <p:blipFill>
              <a:blip r:embed="rId20" cstate="print"/>
              <a:srcRect l="42433" t="60677" r="30333" b="5775"/>
              <a:stretch>
                <a:fillRect/>
              </a:stretch>
            </p:blipFill>
            <p:spPr bwMode="auto">
              <a:xfrm>
                <a:off x="2871" y="2678"/>
                <a:ext cx="817" cy="1342"/>
              </a:xfrm>
              <a:prstGeom prst="rect">
                <a:avLst/>
              </a:prstGeom>
              <a:noFill/>
            </p:spPr>
          </p:pic>
          <p:pic>
            <p:nvPicPr>
              <p:cNvPr id="115756" name="Picture 44" descr="sensor3"/>
              <p:cNvPicPr>
                <a:picLocks noChangeAspect="1" noChangeArrowheads="1"/>
              </p:cNvPicPr>
              <p:nvPr/>
            </p:nvPicPr>
            <p:blipFill>
              <a:blip r:embed="rId21" cstate="print"/>
              <a:srcRect t="21518" r="60271" b="53026"/>
              <a:stretch>
                <a:fillRect/>
              </a:stretch>
            </p:blipFill>
            <p:spPr bwMode="auto">
              <a:xfrm>
                <a:off x="2079" y="2676"/>
                <a:ext cx="756" cy="436"/>
              </a:xfrm>
              <a:prstGeom prst="rect">
                <a:avLst/>
              </a:prstGeom>
              <a:noFill/>
              <a:ln w="9525">
                <a:noFill/>
                <a:miter lim="800000"/>
                <a:headEnd/>
                <a:tailEnd/>
              </a:ln>
            </p:spPr>
          </p:pic>
        </p:grpSp>
        <p:sp>
          <p:nvSpPr>
            <p:cNvPr id="115757" name="Rectangle 45"/>
            <p:cNvSpPr>
              <a:spLocks noChangeArrowheads="1"/>
            </p:cNvSpPr>
            <p:nvPr/>
          </p:nvSpPr>
          <p:spPr bwMode="auto">
            <a:xfrm>
              <a:off x="851" y="3113"/>
              <a:ext cx="45" cy="907"/>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grpSp>
      <p:sp>
        <p:nvSpPr>
          <p:cNvPr id="115758" name="Rectangle 46"/>
          <p:cNvSpPr>
            <a:spLocks noChangeArrowheads="1"/>
          </p:cNvSpPr>
          <p:nvPr/>
        </p:nvSpPr>
        <p:spPr bwMode="auto">
          <a:xfrm>
            <a:off x="214313" y="71438"/>
            <a:ext cx="5614987" cy="2925762"/>
          </a:xfrm>
          <a:prstGeom prst="rect">
            <a:avLst/>
          </a:prstGeom>
          <a:noFill/>
          <a:ln w="57150">
            <a:solidFill>
              <a:schemeClr val="accent2"/>
            </a:solidFill>
            <a:miter lim="800000"/>
            <a:headEnd/>
            <a:tailEnd/>
          </a:ln>
          <a:effectLst/>
        </p:spPr>
        <p:txBody>
          <a:bodyPr wrap="none" anchor="ctr">
            <a:prstTxWarp prst="textNoShape">
              <a:avLst/>
            </a:prstTxWarp>
          </a:bodyPr>
          <a:lstStyle/>
          <a:p>
            <a:endParaRPr lang="en-US" dirty="0"/>
          </a:p>
        </p:txBody>
      </p:sp>
      <p:sp>
        <p:nvSpPr>
          <p:cNvPr id="115759" name="Rectangle 47"/>
          <p:cNvSpPr>
            <a:spLocks noChangeArrowheads="1"/>
          </p:cNvSpPr>
          <p:nvPr/>
        </p:nvSpPr>
        <p:spPr bwMode="auto">
          <a:xfrm>
            <a:off x="179388" y="3141663"/>
            <a:ext cx="5616575" cy="3668712"/>
          </a:xfrm>
          <a:prstGeom prst="rect">
            <a:avLst/>
          </a:prstGeom>
          <a:noFill/>
          <a:ln w="57150">
            <a:solidFill>
              <a:schemeClr val="accent2"/>
            </a:solidFill>
            <a:miter lim="800000"/>
            <a:headEnd/>
            <a:tailEnd/>
          </a:ln>
          <a:effectLst/>
        </p:spPr>
        <p:txBody>
          <a:bodyPr wrap="none" anchor="ctr">
            <a:prstTxWarp prst="textNoShape">
              <a:avLst/>
            </a:prstTxWarp>
          </a:bodyPr>
          <a:lstStyle/>
          <a:p>
            <a:endParaRPr lang="en-US" dirty="0"/>
          </a:p>
        </p:txBody>
      </p:sp>
      <p:sp>
        <p:nvSpPr>
          <p:cNvPr id="115760" name="Rectangle 48"/>
          <p:cNvSpPr>
            <a:spLocks noChangeArrowheads="1"/>
          </p:cNvSpPr>
          <p:nvPr/>
        </p:nvSpPr>
        <p:spPr bwMode="auto">
          <a:xfrm>
            <a:off x="5922963" y="38100"/>
            <a:ext cx="3113087" cy="6786563"/>
          </a:xfrm>
          <a:prstGeom prst="rect">
            <a:avLst/>
          </a:prstGeom>
          <a:noFill/>
          <a:ln w="57150">
            <a:solidFill>
              <a:schemeClr val="accent2"/>
            </a:solidFill>
            <a:miter lim="800000"/>
            <a:headEnd/>
            <a:tailEnd/>
          </a:ln>
          <a:effectLst/>
        </p:spPr>
        <p:txBody>
          <a:bodyPr wrap="none" anchor="ctr">
            <a:prstTxWarp prst="textNoShape">
              <a:avLst/>
            </a:prstTxWarp>
          </a:bodyPr>
          <a:lstStyle/>
          <a:p>
            <a:endParaRPr lang="en-US" dirty="0"/>
          </a:p>
        </p:txBody>
      </p:sp>
      <p:sp>
        <p:nvSpPr>
          <p:cNvPr id="115761" name="Text Box 49"/>
          <p:cNvSpPr txBox="1">
            <a:spLocks noChangeArrowheads="1"/>
          </p:cNvSpPr>
          <p:nvPr/>
        </p:nvSpPr>
        <p:spPr bwMode="auto">
          <a:xfrm>
            <a:off x="2057400" y="2209800"/>
            <a:ext cx="3765550" cy="366713"/>
          </a:xfrm>
          <a:prstGeom prst="rect">
            <a:avLst/>
          </a:prstGeom>
          <a:noFill/>
          <a:ln w="9525">
            <a:noFill/>
            <a:miter lim="800000"/>
            <a:headEnd/>
            <a:tailEnd/>
          </a:ln>
          <a:effectLst/>
        </p:spPr>
        <p:txBody>
          <a:bodyPr wrap="none">
            <a:prstTxWarp prst="textNoShape">
              <a:avLst/>
            </a:prstTxWarp>
            <a:spAutoFit/>
          </a:bodyPr>
          <a:lstStyle/>
          <a:p>
            <a:r>
              <a:rPr lang="en-US" b="1" dirty="0">
                <a:solidFill>
                  <a:srgbClr val="FFFF00"/>
                </a:solidFill>
              </a:rPr>
              <a:t>Autonomous Underwater Gliders</a:t>
            </a:r>
          </a:p>
        </p:txBody>
      </p:sp>
      <p:pic>
        <p:nvPicPr>
          <p:cNvPr id="115762" name="Picture 50" descr="IMG_2732"/>
          <p:cNvPicPr>
            <a:picLocks noChangeAspect="1" noChangeArrowheads="1"/>
          </p:cNvPicPr>
          <p:nvPr/>
        </p:nvPicPr>
        <p:blipFill>
          <a:blip r:embed="rId22" cstate="print"/>
          <a:srcRect l="18311" t="3755" b="36150"/>
          <a:stretch>
            <a:fillRect/>
          </a:stretch>
        </p:blipFill>
        <p:spPr bwMode="auto">
          <a:xfrm>
            <a:off x="4953000" y="914400"/>
            <a:ext cx="838200" cy="463630"/>
          </a:xfrm>
          <a:prstGeom prst="rect">
            <a:avLst/>
          </a:prstGeom>
          <a:noFill/>
          <a:ln w="12700">
            <a:solidFill>
              <a:srgbClr val="000000"/>
            </a:solidFill>
            <a:miter lim="800000"/>
            <a:headEnd/>
            <a:tailEnd/>
          </a:ln>
        </p:spPr>
      </p:pic>
      <p:sp>
        <p:nvSpPr>
          <p:cNvPr id="52" name="Text Box 5"/>
          <p:cNvSpPr txBox="1">
            <a:spLocks noChangeArrowheads="1"/>
          </p:cNvSpPr>
          <p:nvPr/>
        </p:nvSpPr>
        <p:spPr bwMode="auto">
          <a:xfrm>
            <a:off x="3200400" y="3124200"/>
            <a:ext cx="2667000" cy="1569660"/>
          </a:xfrm>
          <a:prstGeom prst="rect">
            <a:avLst/>
          </a:prstGeom>
          <a:solidFill>
            <a:srgbClr val="000090"/>
          </a:solidFill>
          <a:ln w="9525">
            <a:noFill/>
            <a:miter lim="800000"/>
            <a:headEnd/>
            <a:tailEnd/>
          </a:ln>
          <a:effectLst/>
        </p:spPr>
        <p:txBody>
          <a:bodyPr wrap="square">
            <a:prstTxWarp prst="textNoShape">
              <a:avLst/>
            </a:prstTxWarp>
            <a:spAutoFit/>
          </a:bodyPr>
          <a:lstStyle/>
          <a:p>
            <a:r>
              <a:rPr lang="en-US" sz="1600" u="sng" dirty="0">
                <a:solidFill>
                  <a:schemeClr val="bg1"/>
                </a:solidFill>
              </a:rPr>
              <a:t>RU COOL</a:t>
            </a:r>
            <a:r>
              <a:rPr lang="en-US" sz="1600" u="sng" dirty="0" smtClean="0">
                <a:solidFill>
                  <a:schemeClr val="bg1"/>
                </a:solidFill>
              </a:rPr>
              <a:t> 20+ Glider </a:t>
            </a:r>
            <a:r>
              <a:rPr lang="en-US" sz="1600" u="sng" dirty="0">
                <a:solidFill>
                  <a:schemeClr val="bg1"/>
                </a:solidFill>
              </a:rPr>
              <a:t>Fleet:</a:t>
            </a:r>
            <a:r>
              <a:rPr lang="en-US" sz="1600" dirty="0" smtClean="0">
                <a:solidFill>
                  <a:schemeClr val="bg1"/>
                </a:solidFill>
              </a:rPr>
              <a:t> </a:t>
            </a:r>
          </a:p>
          <a:p>
            <a:r>
              <a:rPr lang="en-US" sz="1600" dirty="0" smtClean="0">
                <a:solidFill>
                  <a:schemeClr val="bg1"/>
                </a:solidFill>
              </a:rPr>
              <a:t>January 2003 - May </a:t>
            </a:r>
            <a:r>
              <a:rPr lang="en-US" sz="1600" dirty="0">
                <a:solidFill>
                  <a:schemeClr val="bg1"/>
                </a:solidFill>
              </a:rPr>
              <a:t>2010</a:t>
            </a:r>
          </a:p>
          <a:p>
            <a:r>
              <a:rPr lang="en-US" sz="1600" dirty="0">
                <a:solidFill>
                  <a:schemeClr val="bg1"/>
                </a:solidFill>
              </a:rPr>
              <a:t>180 deployments</a:t>
            </a:r>
          </a:p>
          <a:p>
            <a:pPr>
              <a:buFont typeface="Wingdings" charset="2"/>
              <a:buNone/>
            </a:pPr>
            <a:r>
              <a:rPr lang="en-US" sz="1600" dirty="0">
                <a:solidFill>
                  <a:schemeClr val="bg1"/>
                </a:solidFill>
              </a:rPr>
              <a:t>75,000 km flown</a:t>
            </a:r>
          </a:p>
          <a:p>
            <a:pPr>
              <a:buFont typeface="Wingdings" charset="2"/>
              <a:buNone/>
            </a:pPr>
            <a:r>
              <a:rPr lang="en-US" sz="1600" dirty="0">
                <a:solidFill>
                  <a:schemeClr val="bg1"/>
                </a:solidFill>
              </a:rPr>
              <a:t>1,741 calendar days at sea</a:t>
            </a:r>
          </a:p>
          <a:p>
            <a:pPr>
              <a:buFont typeface="Wingdings" charset="2"/>
              <a:buNone/>
            </a:pPr>
            <a:r>
              <a:rPr lang="en-US" sz="1600" dirty="0">
                <a:solidFill>
                  <a:schemeClr val="bg1"/>
                </a:solidFill>
              </a:rPr>
              <a:t>3,431 in-water days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Test Missions</a:t>
            </a:r>
            <a:endParaRPr lang="en-US" dirty="0"/>
          </a:p>
        </p:txBody>
      </p:sp>
      <p:sp>
        <p:nvSpPr>
          <p:cNvPr id="6" name="Rectangle 5"/>
          <p:cNvSpPr/>
          <p:nvPr/>
        </p:nvSpPr>
        <p:spPr>
          <a:xfrm>
            <a:off x="228600" y="990600"/>
            <a:ext cx="4572000" cy="830997"/>
          </a:xfrm>
          <a:prstGeom prst="rect">
            <a:avLst/>
          </a:prstGeom>
        </p:spPr>
        <p:txBody>
          <a:bodyPr>
            <a:spAutoFit/>
          </a:bodyPr>
          <a:lstStyle/>
          <a:p>
            <a:r>
              <a:rPr lang="en-US" dirty="0" smtClean="0"/>
              <a:t>Circumnavigation of Hawaii, January 9-19 2009</a:t>
            </a:r>
            <a:endParaRPr lang="en-US" dirty="0"/>
          </a:p>
        </p:txBody>
      </p:sp>
      <p:pic>
        <p:nvPicPr>
          <p:cNvPr id="7" name="Picture 5"/>
          <p:cNvPicPr>
            <a:picLocks noChangeAspect="1" noChangeArrowheads="1"/>
          </p:cNvPicPr>
          <p:nvPr/>
        </p:nvPicPr>
        <p:blipFill>
          <a:blip r:embed="rId2" cstate="print"/>
          <a:srcRect b="31"/>
          <a:stretch>
            <a:fillRect/>
          </a:stretch>
        </p:blipFill>
        <p:spPr bwMode="auto">
          <a:xfrm>
            <a:off x="533400" y="1828800"/>
            <a:ext cx="2152650" cy="2206625"/>
          </a:xfrm>
          <a:prstGeom prst="rect">
            <a:avLst/>
          </a:prstGeom>
          <a:noFill/>
          <a:ln w="9525">
            <a:noFill/>
            <a:round/>
            <a:headEnd/>
            <a:tailEnd/>
          </a:ln>
        </p:spPr>
      </p:pic>
      <p:sp>
        <p:nvSpPr>
          <p:cNvPr id="8" name="Rectangle 7"/>
          <p:cNvSpPr/>
          <p:nvPr/>
        </p:nvSpPr>
        <p:spPr>
          <a:xfrm>
            <a:off x="304800" y="4191000"/>
            <a:ext cx="4800600" cy="1938992"/>
          </a:xfrm>
          <a:prstGeom prst="rect">
            <a:avLst/>
          </a:prstGeom>
        </p:spPr>
        <p:txBody>
          <a:bodyPr wrap="square">
            <a:spAutoFit/>
          </a:bodyPr>
          <a:lstStyle/>
          <a:p>
            <a:pPr>
              <a:buFont typeface="Arial" pitchFamily="34" charset="0"/>
              <a:buChar char="•"/>
            </a:pPr>
            <a:r>
              <a:rPr lang="en-US" sz="2000" dirty="0" smtClean="0"/>
              <a:t>Distance (route): 307nm</a:t>
            </a:r>
          </a:p>
          <a:p>
            <a:pPr>
              <a:buFont typeface="Arial" pitchFamily="34" charset="0"/>
              <a:buChar char="•"/>
            </a:pPr>
            <a:r>
              <a:rPr lang="en-US" sz="2000" dirty="0" smtClean="0"/>
              <a:t>Distance (travelled): 343nm</a:t>
            </a:r>
          </a:p>
          <a:p>
            <a:pPr>
              <a:buFont typeface="Arial" pitchFamily="34" charset="0"/>
              <a:buChar char="•"/>
            </a:pPr>
            <a:r>
              <a:rPr lang="en-US" sz="2000" dirty="0" smtClean="0"/>
              <a:t>Duration:9 days, 2 hours</a:t>
            </a:r>
          </a:p>
          <a:p>
            <a:pPr>
              <a:buFont typeface="Arial" pitchFamily="34" charset="0"/>
              <a:buChar char="•"/>
            </a:pPr>
            <a:r>
              <a:rPr lang="en-US" sz="2000" dirty="0" smtClean="0"/>
              <a:t>Average Speed: 1.57kts (SOG)</a:t>
            </a:r>
          </a:p>
          <a:p>
            <a:pPr>
              <a:buFont typeface="Arial" pitchFamily="34" charset="0"/>
              <a:buChar char="•"/>
            </a:pPr>
            <a:r>
              <a:rPr lang="en-US" sz="2000" dirty="0" smtClean="0"/>
              <a:t>Max Speed: 3.84kts (SOG)</a:t>
            </a:r>
          </a:p>
          <a:p>
            <a:pPr>
              <a:buFont typeface="Arial" pitchFamily="34" charset="0"/>
              <a:buChar char="•"/>
            </a:pPr>
            <a:r>
              <a:rPr lang="en-US" sz="2000" dirty="0" smtClean="0"/>
              <a:t>Sea State (WMO): SS5 [est10ft, 15kts]</a:t>
            </a:r>
            <a:endParaRPr lang="en-US" sz="2000" dirty="0"/>
          </a:p>
        </p:txBody>
      </p:sp>
      <p:sp>
        <p:nvSpPr>
          <p:cNvPr id="9" name="Rectangle 8"/>
          <p:cNvSpPr/>
          <p:nvPr/>
        </p:nvSpPr>
        <p:spPr>
          <a:xfrm>
            <a:off x="2438400" y="6248400"/>
            <a:ext cx="3055645" cy="461665"/>
          </a:xfrm>
          <a:prstGeom prst="rect">
            <a:avLst/>
          </a:prstGeom>
        </p:spPr>
        <p:txBody>
          <a:bodyPr wrap="none">
            <a:spAutoFit/>
          </a:bodyPr>
          <a:lstStyle/>
          <a:p>
            <a:r>
              <a:rPr lang="en-US" b="1" dirty="0" smtClean="0"/>
              <a:t>Unclassified//FOUO</a:t>
            </a:r>
            <a:endParaRPr lang="en-US" dirty="0"/>
          </a:p>
        </p:txBody>
      </p:sp>
      <p:sp>
        <p:nvSpPr>
          <p:cNvPr id="10" name="Rectangle 9"/>
          <p:cNvSpPr/>
          <p:nvPr/>
        </p:nvSpPr>
        <p:spPr>
          <a:xfrm>
            <a:off x="5715000" y="990600"/>
            <a:ext cx="2899383" cy="461665"/>
          </a:xfrm>
          <a:prstGeom prst="rect">
            <a:avLst/>
          </a:prstGeom>
        </p:spPr>
        <p:txBody>
          <a:bodyPr wrap="none">
            <a:spAutoFit/>
          </a:bodyPr>
          <a:lstStyle/>
          <a:p>
            <a:r>
              <a:rPr lang="en-US" dirty="0" smtClean="0"/>
              <a:t>West Coast Mission</a:t>
            </a:r>
            <a:endParaRPr lang="en-US" dirty="0"/>
          </a:p>
        </p:txBody>
      </p:sp>
      <p:pic>
        <p:nvPicPr>
          <p:cNvPr id="11" name="Picture 7"/>
          <p:cNvPicPr>
            <a:picLocks noChangeAspect="1" noChangeArrowheads="1"/>
          </p:cNvPicPr>
          <p:nvPr/>
        </p:nvPicPr>
        <p:blipFill>
          <a:blip r:embed="rId3" cstate="print"/>
          <a:srcRect/>
          <a:stretch>
            <a:fillRect/>
          </a:stretch>
        </p:blipFill>
        <p:spPr bwMode="auto">
          <a:xfrm>
            <a:off x="5943600" y="1447800"/>
            <a:ext cx="1834046" cy="2590800"/>
          </a:xfrm>
          <a:prstGeom prst="rect">
            <a:avLst/>
          </a:prstGeom>
          <a:noFill/>
          <a:ln w="9525">
            <a:noFill/>
            <a:round/>
            <a:headEnd/>
            <a:tailEnd/>
          </a:ln>
        </p:spPr>
      </p:pic>
      <p:sp>
        <p:nvSpPr>
          <p:cNvPr id="12" name="Rectangle 11"/>
          <p:cNvSpPr/>
          <p:nvPr/>
        </p:nvSpPr>
        <p:spPr>
          <a:xfrm>
            <a:off x="5257800" y="3581400"/>
            <a:ext cx="4572000" cy="2616101"/>
          </a:xfrm>
          <a:prstGeom prst="rect">
            <a:avLst/>
          </a:prstGeom>
        </p:spPr>
        <p:txBody>
          <a:bodyPr>
            <a:spAutoFit/>
          </a:bodyPr>
          <a:lstStyle/>
          <a:p>
            <a:endParaRPr lang="en-US" dirty="0" smtClean="0"/>
          </a:p>
          <a:p>
            <a:pPr>
              <a:buFont typeface="Arial" pitchFamily="34" charset="0"/>
              <a:buChar char="•"/>
            </a:pPr>
            <a:r>
              <a:rPr lang="en-US" sz="2000" dirty="0" smtClean="0"/>
              <a:t>Onboard weather sensor data compared favorably against existing weather buoys</a:t>
            </a:r>
          </a:p>
          <a:p>
            <a:pPr>
              <a:buFont typeface="Arial" pitchFamily="34" charset="0"/>
              <a:buChar char="•"/>
            </a:pPr>
            <a:r>
              <a:rPr lang="en-US" sz="2000" dirty="0" smtClean="0"/>
              <a:t>Encountered 40 knot winds and 6.1 meter waves</a:t>
            </a:r>
          </a:p>
          <a:p>
            <a:pPr>
              <a:buFont typeface="Arial" pitchFamily="34" charset="0"/>
              <a:buChar char="•"/>
            </a:pPr>
            <a:r>
              <a:rPr lang="en-US" sz="2000" dirty="0" smtClean="0"/>
              <a:t>Distance: 1300 nm; Duration: 41 days; AvgSpeed: 1.5 kts</a:t>
            </a:r>
          </a:p>
        </p:txBody>
      </p:sp>
      <p:sp>
        <p:nvSpPr>
          <p:cNvPr id="15"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29</a:t>
            </a:fld>
            <a:endParaRPr lang="en-US" dirty="0" smtClean="0">
              <a:solidFill>
                <a:schemeClr val="bg1"/>
              </a:solidFill>
            </a:endParaRPr>
          </a:p>
        </p:txBody>
      </p:sp>
      <p:sp>
        <p:nvSpPr>
          <p:cNvPr id="16"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5"/>
          <p:cNvSpPr>
            <a:spLocks noGrp="1"/>
          </p:cNvSpPr>
          <p:nvPr>
            <p:ph type="sldNum" sz="quarter" idx="12"/>
          </p:nvPr>
        </p:nvSpPr>
        <p:spPr>
          <a:noFill/>
        </p:spPr>
        <p:txBody>
          <a:bodyPr/>
          <a:lstStyle/>
          <a:p>
            <a:fld id="{FD446044-B002-49BA-B5C0-2BB1938D33A0}" type="slidenum">
              <a:rPr lang="en-US" smtClean="0">
                <a:solidFill>
                  <a:schemeClr val="bg1"/>
                </a:solidFill>
              </a:rPr>
              <a:pPr/>
              <a:t>3</a:t>
            </a:fld>
            <a:endParaRPr lang="en-US" dirty="0" smtClean="0">
              <a:solidFill>
                <a:schemeClr val="bg1"/>
              </a:solidFill>
            </a:endParaRPr>
          </a:p>
        </p:txBody>
      </p:sp>
      <p:sp>
        <p:nvSpPr>
          <p:cNvPr id="12"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13" name="Rectangle 26"/>
          <p:cNvSpPr>
            <a:spLocks noChangeArrowheads="1"/>
          </p:cNvSpPr>
          <p:nvPr/>
        </p:nvSpPr>
        <p:spPr bwMode="auto">
          <a:xfrm>
            <a:off x="457200" y="0"/>
            <a:ext cx="8229600" cy="762000"/>
          </a:xfrm>
          <a:prstGeom prst="rect">
            <a:avLst/>
          </a:prstGeom>
          <a:noFill/>
          <a:ln w="9525">
            <a:noFill/>
            <a:miter lim="800000"/>
            <a:headEnd/>
            <a:tailEnd/>
          </a:ln>
        </p:spPr>
        <p:txBody>
          <a:bodyPr anchor="ctr"/>
          <a:lstStyle/>
          <a:p>
            <a:pPr algn="ctr">
              <a:defRPr/>
            </a:pPr>
            <a:r>
              <a:rPr lang="en-US" sz="2800" b="1" dirty="0" smtClean="0">
                <a:latin typeface="+mj-lt"/>
              </a:rPr>
              <a:t>Overview: Benthic and </a:t>
            </a:r>
            <a:r>
              <a:rPr lang="en-US" sz="2800" b="1" dirty="0" smtClean="0"/>
              <a:t>Wave Gliders</a:t>
            </a:r>
            <a:endParaRPr lang="en-US" sz="2800" b="1" dirty="0">
              <a:latin typeface="+mj-lt"/>
            </a:endParaRPr>
          </a:p>
        </p:txBody>
      </p:sp>
      <p:sp>
        <p:nvSpPr>
          <p:cNvPr id="8" name="Rectangle 7"/>
          <p:cNvSpPr/>
          <p:nvPr/>
        </p:nvSpPr>
        <p:spPr>
          <a:xfrm>
            <a:off x="381000" y="1143000"/>
            <a:ext cx="3352800" cy="4632037"/>
          </a:xfrm>
          <a:prstGeom prst="rect">
            <a:avLst/>
          </a:prstGeom>
        </p:spPr>
        <p:txBody>
          <a:bodyPr wrap="square">
            <a:spAutoFit/>
          </a:bodyPr>
          <a:lstStyle/>
          <a:p>
            <a:pPr eaLnBrk="1" hangingPunct="1">
              <a:spcAft>
                <a:spcPts val="600"/>
              </a:spcAft>
              <a:buFont typeface="Arial"/>
              <a:buChar char="•"/>
            </a:pPr>
            <a:r>
              <a:rPr lang="en-US" sz="2000" dirty="0" smtClean="0"/>
              <a:t> Autonomous</a:t>
            </a:r>
          </a:p>
          <a:p>
            <a:pPr eaLnBrk="1" hangingPunct="1">
              <a:spcAft>
                <a:spcPts val="600"/>
              </a:spcAft>
              <a:buFont typeface="Arial"/>
              <a:buChar char="•"/>
            </a:pPr>
            <a:r>
              <a:rPr lang="en-US" sz="2000" dirty="0" smtClean="0"/>
              <a:t> High Endurance</a:t>
            </a:r>
          </a:p>
          <a:p>
            <a:pPr eaLnBrk="1" hangingPunct="1">
              <a:spcAft>
                <a:spcPts val="600"/>
              </a:spcAft>
              <a:buFont typeface="Arial"/>
              <a:buChar char="•"/>
            </a:pPr>
            <a:r>
              <a:rPr lang="en-US" sz="2000" dirty="0" smtClean="0"/>
              <a:t> Customized Payloads</a:t>
            </a:r>
          </a:p>
          <a:p>
            <a:pPr eaLnBrk="1" hangingPunct="1">
              <a:spcAft>
                <a:spcPts val="600"/>
              </a:spcAft>
              <a:buFont typeface="Arial"/>
              <a:buChar char="•"/>
            </a:pPr>
            <a:r>
              <a:rPr lang="en-US" sz="2000" dirty="0" smtClean="0"/>
              <a:t> Typical Measurements:</a:t>
            </a:r>
          </a:p>
          <a:p>
            <a:pPr lvl="1">
              <a:spcAft>
                <a:spcPts val="600"/>
              </a:spcAft>
              <a:buFont typeface="Arial"/>
              <a:buChar char="•"/>
            </a:pPr>
            <a:r>
              <a:rPr lang="en-US" sz="2000" dirty="0" smtClean="0"/>
              <a:t> temperature</a:t>
            </a:r>
          </a:p>
          <a:p>
            <a:pPr lvl="1">
              <a:spcAft>
                <a:spcPts val="600"/>
              </a:spcAft>
              <a:buFont typeface="Arial"/>
              <a:buChar char="•"/>
            </a:pPr>
            <a:r>
              <a:rPr lang="en-US" sz="2000" dirty="0" smtClean="0"/>
              <a:t> salinity</a:t>
            </a:r>
          </a:p>
          <a:p>
            <a:pPr lvl="1">
              <a:spcAft>
                <a:spcPts val="600"/>
              </a:spcAft>
              <a:buFont typeface="Arial"/>
              <a:buChar char="•"/>
            </a:pPr>
            <a:r>
              <a:rPr lang="en-US" sz="2000" dirty="0" smtClean="0"/>
              <a:t> currents</a:t>
            </a:r>
          </a:p>
          <a:p>
            <a:pPr lvl="1">
              <a:spcAft>
                <a:spcPts val="600"/>
              </a:spcAft>
              <a:buFont typeface="Arial"/>
              <a:buChar char="•"/>
            </a:pPr>
            <a:r>
              <a:rPr lang="en-US" sz="2000" dirty="0" smtClean="0"/>
              <a:t> chlorophyll</a:t>
            </a:r>
          </a:p>
          <a:p>
            <a:pPr lvl="1">
              <a:spcAft>
                <a:spcPts val="600"/>
              </a:spcAft>
              <a:buFont typeface="Arial"/>
              <a:buChar char="•"/>
            </a:pPr>
            <a:r>
              <a:rPr lang="en-US" sz="2000" dirty="0" smtClean="0"/>
              <a:t> fluorescence</a:t>
            </a:r>
          </a:p>
          <a:p>
            <a:pPr lvl="1">
              <a:spcAft>
                <a:spcPts val="600"/>
              </a:spcAft>
              <a:buFont typeface="Arial"/>
              <a:buChar char="•"/>
            </a:pPr>
            <a:r>
              <a:rPr lang="en-US" sz="2000" dirty="0" smtClean="0"/>
              <a:t> acoustic backscatter</a:t>
            </a:r>
          </a:p>
          <a:p>
            <a:pPr lvl="1">
              <a:spcAft>
                <a:spcPts val="600"/>
              </a:spcAft>
              <a:buFont typeface="Arial"/>
              <a:buChar char="•"/>
            </a:pPr>
            <a:r>
              <a:rPr lang="en-US" sz="2000" dirty="0" smtClean="0"/>
              <a:t> dissolved oxygen</a:t>
            </a:r>
          </a:p>
          <a:p>
            <a:pPr lvl="1">
              <a:spcAft>
                <a:spcPts val="600"/>
              </a:spcAft>
              <a:buFont typeface="Arial"/>
              <a:buChar char="•"/>
            </a:pPr>
            <a:r>
              <a:rPr lang="en-US" sz="2000" dirty="0" smtClean="0"/>
              <a:t> XYZ, time</a:t>
            </a:r>
          </a:p>
        </p:txBody>
      </p:sp>
      <p:grpSp>
        <p:nvGrpSpPr>
          <p:cNvPr id="9" name="Group 8"/>
          <p:cNvGrpSpPr/>
          <p:nvPr/>
        </p:nvGrpSpPr>
        <p:grpSpPr>
          <a:xfrm>
            <a:off x="4724400" y="3352800"/>
            <a:ext cx="3497972" cy="2656880"/>
            <a:chOff x="4876800" y="3374033"/>
            <a:chExt cx="3497972" cy="2656880"/>
          </a:xfrm>
        </p:grpSpPr>
        <p:pic>
          <p:nvPicPr>
            <p:cNvPr id="14" name="Content Placeholder 5" descr="2010-07-11-guppy&amp;RF moss landing 154 cc.jpg"/>
            <p:cNvPicPr>
              <a:picLocks noChangeAspect="1"/>
            </p:cNvPicPr>
            <p:nvPr/>
          </p:nvPicPr>
          <p:blipFill>
            <a:blip r:embed="rId4" cstate="print"/>
            <a:srcRect/>
            <a:stretch>
              <a:fillRect/>
            </a:stretch>
          </p:blipFill>
          <p:spPr bwMode="auto">
            <a:xfrm>
              <a:off x="4876800" y="3374033"/>
              <a:ext cx="3497972" cy="2656880"/>
            </a:xfrm>
            <a:prstGeom prst="rect">
              <a:avLst/>
            </a:prstGeom>
            <a:noFill/>
            <a:ln w="9525">
              <a:solidFill>
                <a:schemeClr val="tx1"/>
              </a:solidFill>
              <a:miter lim="800000"/>
              <a:headEnd/>
              <a:tailEnd/>
            </a:ln>
          </p:spPr>
        </p:pic>
        <p:sp>
          <p:nvSpPr>
            <p:cNvPr id="1037" name="TextBox 13"/>
            <p:cNvSpPr txBox="1">
              <a:spLocks noChangeArrowheads="1"/>
            </p:cNvSpPr>
            <p:nvPr/>
          </p:nvSpPr>
          <p:spPr bwMode="auto">
            <a:xfrm>
              <a:off x="6629400" y="3429000"/>
              <a:ext cx="1676400" cy="461665"/>
            </a:xfrm>
            <a:prstGeom prst="rect">
              <a:avLst/>
            </a:prstGeom>
            <a:noFill/>
            <a:ln w="9525">
              <a:solidFill>
                <a:schemeClr val="tx1"/>
              </a:solidFill>
              <a:miter lim="800000"/>
              <a:headEnd/>
              <a:tailEnd/>
            </a:ln>
          </p:spPr>
          <p:txBody>
            <a:bodyPr wrap="square">
              <a:spAutoFit/>
            </a:bodyPr>
            <a:lstStyle/>
            <a:p>
              <a:pPr algn="ctr"/>
              <a:r>
                <a:rPr lang="en-US" sz="1200" b="1" dirty="0" smtClean="0">
                  <a:solidFill>
                    <a:srgbClr val="000000"/>
                  </a:solidFill>
                </a:rPr>
                <a:t>Wave Glider - Liquid Robotics</a:t>
              </a:r>
              <a:r>
                <a:rPr lang="en-US" sz="1000" b="1" baseline="44000" dirty="0" smtClean="0">
                  <a:solidFill>
                    <a:srgbClr val="000000"/>
                  </a:solidFill>
                </a:rPr>
                <a:t>®</a:t>
              </a:r>
            </a:p>
            <a:p>
              <a:pPr algn="ctr"/>
              <a:endParaRPr lang="en-US" sz="1000" b="1" baseline="44000" dirty="0">
                <a:solidFill>
                  <a:srgbClr val="000000"/>
                </a:solidFill>
              </a:endParaRPr>
            </a:p>
          </p:txBody>
        </p:sp>
      </p:grpSp>
      <p:graphicFrame>
        <p:nvGraphicFramePr>
          <p:cNvPr id="10" name="Object 2"/>
          <p:cNvGraphicFramePr>
            <a:graphicFrameLocks noChangeAspect="1"/>
          </p:cNvGraphicFramePr>
          <p:nvPr/>
        </p:nvGraphicFramePr>
        <p:xfrm>
          <a:off x="3886200" y="1295400"/>
          <a:ext cx="4800600" cy="1687121"/>
        </p:xfrm>
        <a:graphic>
          <a:graphicData uri="http://schemas.openxmlformats.org/presentationml/2006/ole">
            <p:oleObj spid="_x0000_s62466" name="Document" r:id="rId5" imgW="7315200" imgH="2565400" progId="Word.Document.8">
              <p:embed/>
            </p:oleObj>
          </a:graphicData>
        </a:graphic>
      </p:graphicFrame>
      <p:sp>
        <p:nvSpPr>
          <p:cNvPr id="15" name="TextBox 11"/>
          <p:cNvSpPr txBox="1">
            <a:spLocks noChangeArrowheads="1"/>
          </p:cNvSpPr>
          <p:nvPr/>
        </p:nvSpPr>
        <p:spPr bwMode="auto">
          <a:xfrm>
            <a:off x="5334000" y="838200"/>
            <a:ext cx="2133600" cy="461665"/>
          </a:xfrm>
          <a:prstGeom prst="rect">
            <a:avLst/>
          </a:prstGeom>
          <a:noFill/>
          <a:ln w="9525">
            <a:noFill/>
            <a:miter lim="800000"/>
            <a:headEnd/>
            <a:tailEnd/>
          </a:ln>
        </p:spPr>
        <p:txBody>
          <a:bodyPr wrap="square">
            <a:spAutoFit/>
          </a:bodyPr>
          <a:lstStyle/>
          <a:p>
            <a:pPr algn="ctr"/>
            <a:r>
              <a:rPr lang="en-US" sz="1200" b="1" dirty="0" smtClean="0">
                <a:solidFill>
                  <a:srgbClr val="000000"/>
                </a:solidFill>
              </a:rPr>
              <a:t>Slocum Glider </a:t>
            </a:r>
            <a:r>
              <a:rPr lang="en-US" sz="1200" b="1" dirty="0">
                <a:solidFill>
                  <a:srgbClr val="000000"/>
                </a:solidFill>
              </a:rPr>
              <a:t>– Teledyne Webb Research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1066800"/>
            <a:ext cx="4114800" cy="5029200"/>
          </a:xfrm>
        </p:spPr>
        <p:txBody>
          <a:bodyPr>
            <a:normAutofit fontScale="70000" lnSpcReduction="20000"/>
          </a:bodyPr>
          <a:lstStyle/>
          <a:p>
            <a:pPr>
              <a:defRPr/>
            </a:pPr>
            <a:r>
              <a:rPr lang="en-US" dirty="0" smtClean="0"/>
              <a:t>Mission goals </a:t>
            </a:r>
          </a:p>
          <a:p>
            <a:pPr lvl="1">
              <a:defRPr/>
            </a:pPr>
            <a:r>
              <a:rPr lang="en-US" dirty="0" smtClean="0"/>
              <a:t>Connect Arctic and subpolar oceans</a:t>
            </a:r>
          </a:p>
          <a:p>
            <a:pPr lvl="1">
              <a:defRPr/>
            </a:pPr>
            <a:r>
              <a:rPr lang="en-US" dirty="0" smtClean="0"/>
              <a:t>Understand decadal scale climate variability </a:t>
            </a:r>
          </a:p>
          <a:p>
            <a:pPr>
              <a:defRPr/>
            </a:pPr>
            <a:r>
              <a:rPr lang="en-US" dirty="0" smtClean="0"/>
              <a:t>Missions Provide</a:t>
            </a:r>
          </a:p>
          <a:p>
            <a:pPr lvl="1">
              <a:defRPr/>
            </a:pPr>
            <a:r>
              <a:rPr lang="en-US" dirty="0" smtClean="0"/>
              <a:t>High-resolution wintertime sections and demonstrating system capability</a:t>
            </a:r>
          </a:p>
          <a:p>
            <a:pPr lvl="1">
              <a:defRPr/>
            </a:pPr>
            <a:r>
              <a:rPr lang="en-US" dirty="0" smtClean="0"/>
              <a:t>Valuable data for refining under-ice autonomy</a:t>
            </a:r>
          </a:p>
          <a:p>
            <a:pPr lvl="1">
              <a:defRPr/>
            </a:pPr>
            <a:r>
              <a:rPr lang="en-US" dirty="0" smtClean="0"/>
              <a:t>Understanding mid-frequency sound propagation in ice covered environments.</a:t>
            </a:r>
          </a:p>
          <a:p>
            <a:pPr>
              <a:defRPr/>
            </a:pPr>
            <a:r>
              <a:rPr lang="en-US" dirty="0" smtClean="0"/>
              <a:t>Development includes</a:t>
            </a:r>
          </a:p>
          <a:p>
            <a:pPr lvl="1">
              <a:defRPr/>
            </a:pPr>
            <a:r>
              <a:rPr lang="en-US" dirty="0" smtClean="0"/>
              <a:t>Refinements to under ice capabilities</a:t>
            </a:r>
          </a:p>
          <a:p>
            <a:pPr lvl="1">
              <a:defRPr/>
            </a:pPr>
            <a:r>
              <a:rPr lang="en-US" dirty="0" smtClean="0"/>
              <a:t>Acoustic communications to enable data transfer</a:t>
            </a:r>
          </a:p>
          <a:p>
            <a:pPr lvl="1">
              <a:defRPr/>
            </a:pPr>
            <a:r>
              <a:rPr lang="en-US" dirty="0" smtClean="0"/>
              <a:t>Integration of new sensors</a:t>
            </a:r>
          </a:p>
          <a:p>
            <a:pPr lvl="1">
              <a:defRPr/>
            </a:pPr>
            <a:r>
              <a:rPr lang="en-US" dirty="0" smtClean="0"/>
              <a:t>Enhanced endurance, with the goal of operating from one ice-free season to the next without servicing.</a:t>
            </a:r>
          </a:p>
          <a:p>
            <a:pPr>
              <a:defRPr/>
            </a:pPr>
            <a:endParaRPr lang="en-US" dirty="0"/>
          </a:p>
        </p:txBody>
      </p:sp>
      <p:sp>
        <p:nvSpPr>
          <p:cNvPr id="5" name="Title 4"/>
          <p:cNvSpPr>
            <a:spLocks noGrp="1"/>
          </p:cNvSpPr>
          <p:nvPr>
            <p:ph type="title"/>
          </p:nvPr>
        </p:nvSpPr>
        <p:spPr>
          <a:xfrm>
            <a:off x="609600" y="152400"/>
            <a:ext cx="8534400" cy="762000"/>
          </a:xfrm>
        </p:spPr>
        <p:txBody>
          <a:bodyPr>
            <a:normAutofit fontScale="90000"/>
          </a:bodyPr>
          <a:lstStyle/>
          <a:p>
            <a:pPr>
              <a:defRPr/>
            </a:pPr>
            <a:r>
              <a:rPr lang="en-US" sz="2700" dirty="0" smtClean="0"/>
              <a:t/>
            </a:r>
            <a:br>
              <a:rPr lang="en-US" sz="2700" dirty="0" smtClean="0"/>
            </a:br>
            <a:r>
              <a:rPr lang="en-US" sz="2700" dirty="0" smtClean="0"/>
              <a:t>An Innovative Observational Network for Critical Arctic Gateways – Autonomous Gliders</a:t>
            </a:r>
            <a:r>
              <a:rPr lang="en-US" dirty="0" smtClean="0"/>
              <a:t/>
            </a:r>
            <a:br>
              <a:rPr lang="en-US" dirty="0" smtClean="0"/>
            </a:br>
            <a:endParaRPr lang="en-US" dirty="0"/>
          </a:p>
        </p:txBody>
      </p:sp>
      <p:sp>
        <p:nvSpPr>
          <p:cNvPr id="3" name="Slide Number Placeholder 2"/>
          <p:cNvSpPr>
            <a:spLocks noGrp="1"/>
          </p:cNvSpPr>
          <p:nvPr>
            <p:ph type="sldNum" sz="quarter" idx="10"/>
          </p:nvPr>
        </p:nvSpPr>
        <p:spPr/>
        <p:txBody>
          <a:bodyPr/>
          <a:lstStyle/>
          <a:p>
            <a:pPr>
              <a:defRPr/>
            </a:pPr>
            <a:fld id="{983519A1-9467-4E21-995F-B5F5DC29D6FA}" type="slidenum">
              <a:rPr lang="en-US" smtClean="0"/>
              <a:pPr>
                <a:defRPr/>
              </a:pPr>
              <a:t>30</a:t>
            </a:fld>
            <a:endParaRPr lang="en-US" dirty="0"/>
          </a:p>
        </p:txBody>
      </p:sp>
      <p:pic>
        <p:nvPicPr>
          <p:cNvPr id="34821" name="Picture 2"/>
          <p:cNvPicPr>
            <a:picLocks noChangeAspect="1" noChangeArrowheads="1"/>
          </p:cNvPicPr>
          <p:nvPr/>
        </p:nvPicPr>
        <p:blipFill>
          <a:blip r:embed="rId3" cstate="print"/>
          <a:srcRect/>
          <a:stretch>
            <a:fillRect/>
          </a:stretch>
        </p:blipFill>
        <p:spPr bwMode="auto">
          <a:xfrm>
            <a:off x="4010025" y="1447800"/>
            <a:ext cx="5133975" cy="408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sz="2800" b="1" dirty="0" smtClean="0">
                <a:solidFill>
                  <a:schemeClr val="tx1"/>
                </a:solidFill>
                <a:latin typeface="AvantGarde Bk BT"/>
              </a:rPr>
              <a:t> Overview: Glider Communications</a:t>
            </a:r>
          </a:p>
        </p:txBody>
      </p:sp>
      <p:sp>
        <p:nvSpPr>
          <p:cNvPr id="44035"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dirty="0"/>
          </a:p>
        </p:txBody>
      </p:sp>
      <p:sp>
        <p:nvSpPr>
          <p:cNvPr id="44036"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dirty="0"/>
          </a:p>
        </p:txBody>
      </p:sp>
      <p:grpSp>
        <p:nvGrpSpPr>
          <p:cNvPr id="8" name="Group 7"/>
          <p:cNvGrpSpPr/>
          <p:nvPr/>
        </p:nvGrpSpPr>
        <p:grpSpPr>
          <a:xfrm>
            <a:off x="228600" y="915987"/>
            <a:ext cx="8716324" cy="5256213"/>
            <a:chOff x="228600" y="915987"/>
            <a:chExt cx="8716324" cy="5256213"/>
          </a:xfrm>
        </p:grpSpPr>
        <p:pic>
          <p:nvPicPr>
            <p:cNvPr id="44037" name="Picture 1" descr="S:\IRobot\Seaglider\graphics\finished graphics\Fundamentals\Sgldr-f-SystemComponents-ARL001nocap.png"/>
            <p:cNvPicPr>
              <a:picLocks noChangeAspect="1" noChangeArrowheads="1"/>
            </p:cNvPicPr>
            <p:nvPr/>
          </p:nvPicPr>
          <p:blipFill>
            <a:blip r:embed="rId3" cstate="print"/>
            <a:srcRect r="879"/>
            <a:stretch>
              <a:fillRect/>
            </a:stretch>
          </p:blipFill>
          <p:spPr bwMode="auto">
            <a:xfrm>
              <a:off x="228600" y="915987"/>
              <a:ext cx="8716324" cy="5256213"/>
            </a:xfrm>
            <a:prstGeom prst="rect">
              <a:avLst/>
            </a:prstGeom>
            <a:noFill/>
            <a:ln w="9525">
              <a:noFill/>
              <a:miter lim="800000"/>
              <a:headEnd/>
              <a:tailEnd/>
            </a:ln>
          </p:spPr>
        </p:pic>
        <p:sp>
          <p:nvSpPr>
            <p:cNvPr id="7" name="TextBox 6"/>
            <p:cNvSpPr txBox="1"/>
            <p:nvPr/>
          </p:nvSpPr>
          <p:spPr>
            <a:xfrm>
              <a:off x="6934200" y="990600"/>
              <a:ext cx="1928733" cy="276999"/>
            </a:xfrm>
            <a:prstGeom prst="rect">
              <a:avLst/>
            </a:prstGeom>
            <a:noFill/>
          </p:spPr>
          <p:txBody>
            <a:bodyPr wrap="none" rtlCol="0">
              <a:spAutoFit/>
            </a:bodyPr>
            <a:lstStyle/>
            <a:p>
              <a:r>
                <a:rPr lang="en-US" sz="1200" dirty="0" smtClean="0"/>
                <a:t>Slide courtesy of iRobot</a:t>
              </a:r>
              <a:r>
                <a:rPr lang="en-US" sz="900" baseline="30000" dirty="0" smtClean="0"/>
                <a:t>®</a:t>
              </a:r>
              <a:endParaRPr lang="en-US" sz="800" baseline="30000" dirty="0"/>
            </a:p>
          </p:txBody>
        </p:sp>
      </p:grpSp>
      <p:sp>
        <p:nvSpPr>
          <p:cNvPr id="9"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10"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4</a:t>
            </a:fld>
            <a:endParaRPr lang="en-US" dirty="0" smtClean="0">
              <a:solidFill>
                <a:schemeClr val="bg1"/>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620000" cy="609600"/>
          </a:xfrm>
        </p:spPr>
        <p:txBody>
          <a:bodyPr/>
          <a:lstStyle/>
          <a:p>
            <a:r>
              <a:rPr lang="en-US" sz="3200" b="1" dirty="0" smtClean="0"/>
              <a:t>Gliders Provide Decision Support</a:t>
            </a:r>
            <a:endParaRPr lang="en-US" sz="3200" b="1" dirty="0"/>
          </a:p>
        </p:txBody>
      </p:sp>
      <p:sp>
        <p:nvSpPr>
          <p:cNvPr id="4" name="Rectangle 5"/>
          <p:cNvSpPr txBox="1">
            <a:spLocks noChangeArrowheads="1"/>
          </p:cNvSpPr>
          <p:nvPr/>
        </p:nvSpPr>
        <p:spPr>
          <a:xfrm>
            <a:off x="152400" y="990600"/>
            <a:ext cx="4648200" cy="49530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en-US" sz="2000" b="1" kern="0" dirty="0" smtClean="0">
                <a:latin typeface="+mn-lt"/>
                <a:ea typeface="+mn-ea"/>
                <a:cs typeface="+mn-cs"/>
              </a:rPr>
              <a:t>Ocean State Data for:</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solidFill>
                  <a:srgbClr val="FF0000"/>
                </a:solidFill>
                <a:latin typeface="+mn-lt"/>
                <a:ea typeface="+mn-ea"/>
                <a:cs typeface="+mn-cs"/>
              </a:rPr>
              <a:t>	</a:t>
            </a:r>
            <a:r>
              <a:rPr lang="en-US" sz="2000" kern="0" dirty="0" smtClean="0">
                <a:latin typeface="+mn-lt"/>
                <a:ea typeface="+mn-ea"/>
                <a:cs typeface="+mn-cs"/>
              </a:rPr>
              <a:t>Sub-surface Tracking</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solidFill>
                  <a:srgbClr val="FF0000"/>
                </a:solidFill>
                <a:latin typeface="+mn-lt"/>
                <a:ea typeface="+mn-ea"/>
                <a:cs typeface="+mn-cs"/>
              </a:rPr>
              <a:t>	</a:t>
            </a:r>
            <a:r>
              <a:rPr lang="en-US" sz="2000" kern="0" dirty="0" smtClean="0">
                <a:solidFill>
                  <a:srgbClr val="000000"/>
                </a:solidFill>
                <a:latin typeface="+mn-lt"/>
                <a:ea typeface="+mn-ea"/>
                <a:cs typeface="+mn-cs"/>
              </a:rPr>
              <a:t>Model Refinement</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solidFill>
                  <a:srgbClr val="FF0000"/>
                </a:solidFill>
                <a:latin typeface="+mn-lt"/>
                <a:ea typeface="+mn-ea"/>
                <a:cs typeface="+mn-cs"/>
              </a:rPr>
              <a:t>	</a:t>
            </a:r>
            <a:r>
              <a:rPr lang="en-US" sz="2000" kern="0" dirty="0" smtClean="0">
                <a:solidFill>
                  <a:srgbClr val="000000"/>
                </a:solidFill>
                <a:latin typeface="+mn-lt"/>
                <a:ea typeface="+mn-ea"/>
                <a:cs typeface="+mn-cs"/>
              </a:rPr>
              <a:t>Critical Mission Support</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solidFill>
                  <a:srgbClr val="000000"/>
                </a:solidFill>
                <a:latin typeface="+mn-lt"/>
                <a:ea typeface="+mn-ea"/>
                <a:cs typeface="+mn-cs"/>
              </a:rPr>
              <a:t>	Instrument Testing/Validation</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solidFill>
                  <a:srgbClr val="000000"/>
                </a:solidFill>
                <a:latin typeface="+mn-lt"/>
                <a:ea typeface="+mn-ea"/>
                <a:cs typeface="+mn-cs"/>
              </a:rPr>
              <a:t>	Extreme Environment Surveys</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solidFill>
                  <a:srgbClr val="000000"/>
                </a:solidFill>
                <a:latin typeface="+mn-lt"/>
                <a:ea typeface="+mn-ea"/>
                <a:cs typeface="+mn-cs"/>
              </a:rPr>
              <a:t>	HABs and Water Quality</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solidFill>
                  <a:srgbClr val="000000"/>
                </a:solidFill>
                <a:latin typeface="+mn-lt"/>
                <a:ea typeface="+mn-ea"/>
                <a:cs typeface="+mn-cs"/>
              </a:rPr>
              <a:t>	Ocean Acidification</a:t>
            </a: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10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r>
              <a:rPr lang="en-US" sz="2000" b="1" kern="0" dirty="0" smtClean="0">
                <a:solidFill>
                  <a:srgbClr val="000000"/>
                </a:solidFill>
                <a:latin typeface="+mn-lt"/>
                <a:ea typeface="+mn-ea"/>
                <a:cs typeface="+mn-cs"/>
              </a:rPr>
              <a:t>Other Uses:</a:t>
            </a:r>
          </a:p>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000" b="0" i="0" u="none" strike="noStrike" kern="0" cap="none" spc="0" normalizeH="0" baseline="0" noProof="0" dirty="0" smtClean="0">
                <a:ln>
                  <a:noFill/>
                </a:ln>
                <a:solidFill>
                  <a:srgbClr val="000000"/>
                </a:solidFill>
                <a:effectLst/>
                <a:uLnTx/>
                <a:uFillTx/>
                <a:latin typeface="+mn-lt"/>
                <a:ea typeface="+mn-ea"/>
                <a:cs typeface="+mn-cs"/>
              </a:rPr>
              <a:t>	Map/Quantify</a:t>
            </a:r>
            <a:r>
              <a:rPr kumimoji="0" lang="en-US" sz="2000" b="0" i="0" u="none" strike="noStrike" kern="0" cap="none" spc="0" normalizeH="0" noProof="0" dirty="0" smtClean="0">
                <a:ln>
                  <a:noFill/>
                </a:ln>
                <a:solidFill>
                  <a:srgbClr val="000000"/>
                </a:solidFill>
                <a:effectLst/>
                <a:uLnTx/>
                <a:uFillTx/>
                <a:latin typeface="+mn-lt"/>
                <a:ea typeface="+mn-ea"/>
                <a:cs typeface="+mn-cs"/>
              </a:rPr>
              <a:t> Coastal Dynamics</a:t>
            </a:r>
            <a:endParaRPr kumimoji="0" lang="en-US" sz="20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dirty="0" smtClean="0">
                <a:solidFill>
                  <a:srgbClr val="000000"/>
                </a:solidFill>
                <a:latin typeface="+mn-lt"/>
                <a:ea typeface="+mn-ea"/>
                <a:cs typeface="+mn-cs"/>
              </a:rPr>
              <a:t>	</a:t>
            </a:r>
            <a:r>
              <a:rPr kumimoji="0" lang="en-US" sz="2000" b="0" i="0" u="none" strike="noStrike" kern="0" cap="none" spc="0" normalizeH="0" baseline="0" noProof="0" dirty="0" smtClean="0">
                <a:ln>
                  <a:noFill/>
                </a:ln>
                <a:solidFill>
                  <a:srgbClr val="000000"/>
                </a:solidFill>
                <a:effectLst/>
                <a:uLnTx/>
                <a:uFillTx/>
                <a:latin typeface="+mn-lt"/>
                <a:ea typeface="+mn-ea"/>
                <a:cs typeface="+mn-cs"/>
              </a:rPr>
              <a:t>Education and Outreach</a:t>
            </a:r>
          </a:p>
          <a:p>
            <a:pPr marL="342900" marR="0" lvl="0" indent="-342900" algn="l" defTabSz="914400" rtl="0" eaLnBrk="1" fontAlgn="base" latinLnBrk="0" hangingPunct="1">
              <a:lnSpc>
                <a:spcPct val="100000"/>
              </a:lnSpc>
              <a:spcBef>
                <a:spcPct val="20000"/>
              </a:spcBef>
              <a:spcAft>
                <a:spcPct val="0"/>
              </a:spcAft>
              <a:buClrTx/>
              <a:buSzTx/>
              <a:tabLst/>
              <a:defRPr/>
            </a:pPr>
            <a:r>
              <a:rPr lang="en-US" sz="2000" kern="0" noProof="0" dirty="0" smtClean="0">
                <a:solidFill>
                  <a:srgbClr val="000000"/>
                </a:solidFill>
                <a:latin typeface="+mn-lt"/>
                <a:ea typeface="+mn-ea"/>
                <a:cs typeface="+mn-cs"/>
              </a:rPr>
              <a:t>	Monitoring of Global Events</a:t>
            </a:r>
          </a:p>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000" b="0" i="0" u="none" strike="noStrike" kern="0" cap="none" spc="0" normalizeH="0" baseline="0" dirty="0" smtClean="0">
                <a:ln>
                  <a:noFill/>
                </a:ln>
                <a:solidFill>
                  <a:srgbClr val="000000"/>
                </a:solidFill>
                <a:effectLst/>
                <a:uLnTx/>
                <a:uFillTx/>
                <a:latin typeface="+mn-lt"/>
                <a:ea typeface="+mn-ea"/>
                <a:cs typeface="+mn-cs"/>
              </a:rPr>
              <a:t>	Biological Monitoring</a:t>
            </a:r>
            <a:endParaRPr kumimoji="0" lang="en-US" sz="1600" b="0" i="0" u="none" strike="noStrike" kern="0" cap="none" spc="0" normalizeH="0" baseline="0" noProof="0" dirty="0" smtClean="0">
              <a:ln>
                <a:noFill/>
              </a:ln>
              <a:solidFill>
                <a:srgbClr val="000000"/>
              </a:solidFill>
              <a:effectLst/>
              <a:uLnTx/>
              <a:uFillTx/>
              <a:latin typeface="+mn-lt"/>
              <a:ea typeface="+mn-ea"/>
              <a:cs typeface="+mn-cs"/>
            </a:endParaRPr>
          </a:p>
        </p:txBody>
      </p:sp>
      <p:pic>
        <p:nvPicPr>
          <p:cNvPr id="8" name="Picture 3" descr="C:\Documents and Settings\lperrone\My Documents\My Pictures\Seaglider2\OOI Open Ocean Path\Bowtie Yellow.bmp"/>
          <p:cNvPicPr>
            <a:picLocks noChangeAspect="1" noChangeArrowheads="1"/>
          </p:cNvPicPr>
          <p:nvPr/>
        </p:nvPicPr>
        <p:blipFill>
          <a:blip r:embed="rId2" cstate="print"/>
          <a:srcRect/>
          <a:stretch>
            <a:fillRect/>
          </a:stretch>
        </p:blipFill>
        <p:spPr bwMode="auto">
          <a:xfrm>
            <a:off x="5257591" y="883831"/>
            <a:ext cx="3124409" cy="2164169"/>
          </a:xfrm>
          <a:prstGeom prst="rect">
            <a:avLst/>
          </a:prstGeom>
          <a:noFill/>
          <a:ln w="9525">
            <a:noFill/>
            <a:miter lim="800000"/>
            <a:headEnd/>
            <a:tailEnd/>
          </a:ln>
        </p:spPr>
      </p:pic>
      <p:pic>
        <p:nvPicPr>
          <p:cNvPr id="9" name="Picture 1" descr="temp_papa_1100m_18jun08_09nov09.png"/>
          <p:cNvPicPr>
            <a:picLocks noChangeAspect="1"/>
          </p:cNvPicPr>
          <p:nvPr/>
        </p:nvPicPr>
        <p:blipFill>
          <a:blip r:embed="rId3" cstate="print"/>
          <a:srcRect/>
          <a:stretch>
            <a:fillRect/>
          </a:stretch>
        </p:blipFill>
        <p:spPr bwMode="auto">
          <a:xfrm>
            <a:off x="4855633" y="2971800"/>
            <a:ext cx="3907367" cy="2930525"/>
          </a:xfrm>
          <a:prstGeom prst="rect">
            <a:avLst/>
          </a:prstGeom>
          <a:noFill/>
          <a:ln w="9525">
            <a:noFill/>
            <a:miter lim="800000"/>
            <a:headEnd/>
            <a:tailEnd/>
          </a:ln>
        </p:spPr>
      </p:pic>
      <p:sp>
        <p:nvSpPr>
          <p:cNvPr id="10" name="TextBox 9"/>
          <p:cNvSpPr txBox="1"/>
          <p:nvPr/>
        </p:nvSpPr>
        <p:spPr>
          <a:xfrm>
            <a:off x="5334000" y="5867400"/>
            <a:ext cx="3041906" cy="307777"/>
          </a:xfrm>
          <a:prstGeom prst="rect">
            <a:avLst/>
          </a:prstGeom>
          <a:noFill/>
        </p:spPr>
        <p:txBody>
          <a:bodyPr wrap="none" rtlCol="0">
            <a:spAutoFit/>
          </a:bodyPr>
          <a:lstStyle/>
          <a:p>
            <a:pPr algn="ctr"/>
            <a:r>
              <a:rPr lang="en-US" sz="1400" dirty="0" smtClean="0"/>
              <a:t>Craig Lee, University of Washington</a:t>
            </a:r>
            <a:endParaRPr lang="en-US"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5"/>
          <p:cNvSpPr>
            <a:spLocks noGrp="1"/>
          </p:cNvSpPr>
          <p:nvPr>
            <p:ph type="sldNum" sz="quarter" idx="12"/>
          </p:nvPr>
        </p:nvSpPr>
        <p:spPr>
          <a:noFill/>
        </p:spPr>
        <p:txBody>
          <a:bodyPr/>
          <a:lstStyle/>
          <a:p>
            <a:fld id="{FD446044-B002-49BA-B5C0-2BB1938D33A0}" type="slidenum">
              <a:rPr lang="en-US" smtClean="0">
                <a:solidFill>
                  <a:schemeClr val="bg1"/>
                </a:solidFill>
              </a:rPr>
              <a:pPr/>
              <a:t>6</a:t>
            </a:fld>
            <a:endParaRPr lang="en-US" dirty="0" smtClean="0">
              <a:solidFill>
                <a:schemeClr val="bg1"/>
              </a:solidFill>
            </a:endParaRPr>
          </a:p>
        </p:txBody>
      </p:sp>
      <p:sp>
        <p:nvSpPr>
          <p:cNvPr id="1028" name="Rectangle 13"/>
          <p:cNvSpPr>
            <a:spLocks noChangeArrowheads="1"/>
          </p:cNvSpPr>
          <p:nvPr/>
        </p:nvSpPr>
        <p:spPr bwMode="auto">
          <a:xfrm>
            <a:off x="4162425" y="5827713"/>
            <a:ext cx="701675" cy="198437"/>
          </a:xfrm>
          <a:prstGeom prst="rect">
            <a:avLst/>
          </a:prstGeom>
          <a:noFill/>
          <a:ln w="9525">
            <a:noFill/>
            <a:miter lim="800000"/>
            <a:headEnd/>
            <a:tailEnd/>
          </a:ln>
        </p:spPr>
        <p:txBody>
          <a:bodyPr wrap="none" lIns="0" tIns="0" rIns="0" bIns="0">
            <a:spAutoFit/>
          </a:bodyPr>
          <a:lstStyle/>
          <a:p>
            <a:r>
              <a:rPr lang="en-US" sz="1300" b="1" dirty="0">
                <a:solidFill>
                  <a:srgbClr val="000000"/>
                </a:solidFill>
                <a:latin typeface="Times New Roman" pitchFamily="18" charset="0"/>
              </a:rPr>
              <a:t>                 </a:t>
            </a:r>
            <a:endParaRPr lang="en-US" dirty="0">
              <a:latin typeface="Times New Roman" pitchFamily="18" charset="0"/>
            </a:endParaRPr>
          </a:p>
        </p:txBody>
      </p:sp>
      <p:sp>
        <p:nvSpPr>
          <p:cNvPr id="1032" name="Rectangle 24"/>
          <p:cNvSpPr>
            <a:spLocks noChangeArrowheads="1"/>
          </p:cNvSpPr>
          <p:nvPr/>
        </p:nvSpPr>
        <p:spPr bwMode="auto">
          <a:xfrm>
            <a:off x="2590800" y="4543217"/>
            <a:ext cx="6477000" cy="1400383"/>
          </a:xfrm>
          <a:prstGeom prst="rect">
            <a:avLst/>
          </a:prstGeom>
          <a:noFill/>
          <a:ln w="9525">
            <a:noFill/>
            <a:miter lim="800000"/>
            <a:headEnd/>
            <a:tailEnd/>
          </a:ln>
        </p:spPr>
        <p:txBody>
          <a:bodyPr wrap="square">
            <a:spAutoFit/>
          </a:bodyPr>
          <a:lstStyle/>
          <a:p>
            <a:pPr marL="114300" indent="-114300">
              <a:spcAft>
                <a:spcPts val="600"/>
              </a:spcAft>
              <a:buFont typeface="Arial" pitchFamily="34" charset="0"/>
              <a:buChar char="•"/>
              <a:defRPr/>
            </a:pPr>
            <a:r>
              <a:rPr lang="en-US" sz="1400" dirty="0">
                <a:latin typeface="+mn-lt"/>
              </a:rPr>
              <a:t>9</a:t>
            </a:r>
            <a:r>
              <a:rPr lang="en-US" sz="1400" dirty="0" smtClean="0">
                <a:latin typeface="+mn-lt"/>
              </a:rPr>
              <a:t> Federal</a:t>
            </a:r>
            <a:r>
              <a:rPr lang="en-US" sz="1400" dirty="0">
                <a:latin typeface="+mn-lt"/>
              </a:rPr>
              <a:t>/Non-Federal gliders </a:t>
            </a:r>
            <a:r>
              <a:rPr lang="en-US" sz="1400" dirty="0"/>
              <a:t>provided critical ocean state </a:t>
            </a:r>
            <a:r>
              <a:rPr lang="en-US" sz="1400" dirty="0" smtClean="0"/>
              <a:t>data</a:t>
            </a:r>
          </a:p>
          <a:p>
            <a:pPr marL="114300" indent="-114300">
              <a:spcAft>
                <a:spcPts val="600"/>
              </a:spcAft>
              <a:buFont typeface="Arial" pitchFamily="34" charset="0"/>
              <a:buChar char="•"/>
              <a:defRPr/>
            </a:pPr>
            <a:r>
              <a:rPr lang="en-US" sz="1400" dirty="0" smtClean="0"/>
              <a:t>Served </a:t>
            </a:r>
            <a:r>
              <a:rPr lang="en-US" sz="1400" dirty="0"/>
              <a:t>as sentinels to evaluate cross-shelf transport of </a:t>
            </a:r>
            <a:r>
              <a:rPr lang="en-US" sz="1400" dirty="0" smtClean="0"/>
              <a:t>hydrocarbons</a:t>
            </a:r>
          </a:p>
          <a:p>
            <a:pPr marL="114300" indent="-114300">
              <a:spcAft>
                <a:spcPts val="600"/>
              </a:spcAft>
              <a:buFont typeface="Arial" pitchFamily="34" charset="0"/>
              <a:buChar char="•"/>
              <a:defRPr/>
            </a:pPr>
            <a:r>
              <a:rPr lang="en-US" sz="1400" dirty="0" smtClean="0"/>
              <a:t>Over 41,000 “casts” </a:t>
            </a:r>
            <a:r>
              <a:rPr lang="en-US" sz="1400" dirty="0"/>
              <a:t>since 17 May</a:t>
            </a:r>
            <a:r>
              <a:rPr lang="en-US" sz="1400" dirty="0" smtClean="0"/>
              <a:t>.</a:t>
            </a:r>
          </a:p>
          <a:p>
            <a:pPr marL="114300" indent="-114300">
              <a:spcAft>
                <a:spcPts val="600"/>
              </a:spcAft>
              <a:buFont typeface="Arial" pitchFamily="34" charset="0"/>
              <a:buChar char="•"/>
              <a:defRPr/>
            </a:pPr>
            <a:r>
              <a:rPr lang="en-US" sz="1400" dirty="0" smtClean="0">
                <a:latin typeface="+mn-lt"/>
              </a:rPr>
              <a:t>MACOORA </a:t>
            </a:r>
            <a:r>
              <a:rPr lang="en-US" sz="1400" dirty="0">
                <a:latin typeface="+mn-lt"/>
              </a:rPr>
              <a:t>(Rutgers (2 gliders), U. Delaware); SECOORA (USF, Mote Marine Lab); GCOOS (USM</a:t>
            </a:r>
            <a:r>
              <a:rPr lang="en-US" sz="1400" dirty="0" smtClean="0">
                <a:latin typeface="+mn-lt"/>
              </a:rPr>
              <a:t>/iRobot</a:t>
            </a:r>
            <a:r>
              <a:rPr lang="en-US" sz="1400" dirty="0">
                <a:latin typeface="+mn-lt"/>
              </a:rPr>
              <a:t>/U. Washington</a:t>
            </a:r>
            <a:r>
              <a:rPr lang="en-US" sz="1400" dirty="0" smtClean="0">
                <a:latin typeface="+mn-lt"/>
              </a:rPr>
              <a:t>); </a:t>
            </a:r>
            <a:r>
              <a:rPr lang="en-US" sz="1400" dirty="0">
                <a:latin typeface="+mn-lt"/>
              </a:rPr>
              <a:t>SCCOOS; US Navy (2)  </a:t>
            </a:r>
          </a:p>
        </p:txBody>
      </p:sp>
      <p:pic>
        <p:nvPicPr>
          <p:cNvPr id="2" name="Picture 11" descr="deepwaterGliders23 June.jpg"/>
          <p:cNvPicPr>
            <a:picLocks noChangeAspect="1"/>
          </p:cNvPicPr>
          <p:nvPr/>
        </p:nvPicPr>
        <p:blipFill>
          <a:blip r:embed="rId4" cstate="print"/>
          <a:srcRect t="6188"/>
          <a:stretch>
            <a:fillRect/>
          </a:stretch>
        </p:blipFill>
        <p:spPr bwMode="auto">
          <a:xfrm>
            <a:off x="3570287" y="914400"/>
            <a:ext cx="5116513" cy="3465784"/>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76200" y="990600"/>
          <a:ext cx="2743200" cy="964069"/>
        </p:xfrm>
        <a:graphic>
          <a:graphicData uri="http://schemas.openxmlformats.org/presentationml/2006/ole">
            <p:oleObj spid="_x0000_s21506" name="Document" r:id="rId5" imgW="7315200" imgH="2565400" progId="Word.Document.8">
              <p:embed/>
            </p:oleObj>
          </a:graphicData>
        </a:graphic>
      </p:graphicFrame>
      <p:pic>
        <p:nvPicPr>
          <p:cNvPr id="1033" name="Picture 9" descr="263031_medium.jpg"/>
          <p:cNvPicPr>
            <a:picLocks noChangeAspect="1"/>
          </p:cNvPicPr>
          <p:nvPr/>
        </p:nvPicPr>
        <p:blipFill>
          <a:blip r:embed="rId6" cstate="print"/>
          <a:srcRect t="31921" r="12996" b="11581"/>
          <a:stretch>
            <a:fillRect/>
          </a:stretch>
        </p:blipFill>
        <p:spPr bwMode="auto">
          <a:xfrm>
            <a:off x="76200" y="2514600"/>
            <a:ext cx="2706944" cy="1371600"/>
          </a:xfrm>
          <a:prstGeom prst="rect">
            <a:avLst/>
          </a:prstGeom>
          <a:noFill/>
          <a:ln w="9525">
            <a:noFill/>
            <a:miter lim="800000"/>
            <a:headEnd/>
            <a:tailEnd/>
          </a:ln>
        </p:spPr>
      </p:pic>
      <p:sp>
        <p:nvSpPr>
          <p:cNvPr id="1034" name="TextBox 11"/>
          <p:cNvSpPr txBox="1">
            <a:spLocks noChangeArrowheads="1"/>
          </p:cNvSpPr>
          <p:nvPr/>
        </p:nvSpPr>
        <p:spPr bwMode="auto">
          <a:xfrm>
            <a:off x="457200" y="1905000"/>
            <a:ext cx="2209800" cy="461665"/>
          </a:xfrm>
          <a:prstGeom prst="rect">
            <a:avLst/>
          </a:prstGeom>
          <a:noFill/>
          <a:ln w="9525">
            <a:noFill/>
            <a:miter lim="800000"/>
            <a:headEnd/>
            <a:tailEnd/>
          </a:ln>
        </p:spPr>
        <p:txBody>
          <a:bodyPr wrap="square">
            <a:spAutoFit/>
          </a:bodyPr>
          <a:lstStyle/>
          <a:p>
            <a:pPr algn="ctr"/>
            <a:r>
              <a:rPr lang="en-US" sz="1200" b="1" dirty="0" smtClean="0">
                <a:solidFill>
                  <a:srgbClr val="0070C0"/>
                </a:solidFill>
              </a:rPr>
              <a:t>Slocum Glider </a:t>
            </a:r>
            <a:r>
              <a:rPr lang="en-US" sz="1200" b="1" dirty="0">
                <a:solidFill>
                  <a:srgbClr val="0070C0"/>
                </a:solidFill>
              </a:rPr>
              <a:t>– Teledyne Webb Research </a:t>
            </a:r>
          </a:p>
        </p:txBody>
      </p:sp>
      <p:pic>
        <p:nvPicPr>
          <p:cNvPr id="1035" name="Picture 3"/>
          <p:cNvPicPr>
            <a:picLocks noChangeAspect="1" noChangeArrowheads="1"/>
          </p:cNvPicPr>
          <p:nvPr/>
        </p:nvPicPr>
        <p:blipFill>
          <a:blip r:embed="rId7" cstate="print"/>
          <a:srcRect/>
          <a:stretch>
            <a:fillRect/>
          </a:stretch>
        </p:blipFill>
        <p:spPr bwMode="auto">
          <a:xfrm>
            <a:off x="76200" y="4419600"/>
            <a:ext cx="2367597" cy="1169988"/>
          </a:xfrm>
          <a:prstGeom prst="rect">
            <a:avLst/>
          </a:prstGeom>
          <a:noFill/>
          <a:ln w="9525">
            <a:noFill/>
            <a:miter lim="800000"/>
            <a:headEnd/>
            <a:tailEnd/>
          </a:ln>
        </p:spPr>
      </p:pic>
      <p:sp>
        <p:nvSpPr>
          <p:cNvPr id="1036" name="TextBox 12"/>
          <p:cNvSpPr txBox="1">
            <a:spLocks noChangeArrowheads="1"/>
          </p:cNvSpPr>
          <p:nvPr/>
        </p:nvSpPr>
        <p:spPr bwMode="auto">
          <a:xfrm>
            <a:off x="533400" y="3914775"/>
            <a:ext cx="1828800" cy="276225"/>
          </a:xfrm>
          <a:prstGeom prst="rect">
            <a:avLst/>
          </a:prstGeom>
          <a:noFill/>
          <a:ln w="9525">
            <a:noFill/>
            <a:miter lim="800000"/>
            <a:headEnd/>
            <a:tailEnd/>
          </a:ln>
        </p:spPr>
        <p:txBody>
          <a:bodyPr>
            <a:spAutoFit/>
          </a:bodyPr>
          <a:lstStyle/>
          <a:p>
            <a:pPr algn="ctr"/>
            <a:r>
              <a:rPr lang="en-US" sz="1200" b="1" dirty="0">
                <a:solidFill>
                  <a:srgbClr val="0070C0"/>
                </a:solidFill>
              </a:rPr>
              <a:t>SeaGlider- IRobot</a:t>
            </a:r>
            <a:r>
              <a:rPr lang="en-US" sz="1000" b="1" baseline="44000" dirty="0">
                <a:solidFill>
                  <a:srgbClr val="0070C0"/>
                </a:solidFill>
              </a:rPr>
              <a:t>®</a:t>
            </a:r>
          </a:p>
        </p:txBody>
      </p:sp>
      <p:sp>
        <p:nvSpPr>
          <p:cNvPr id="1037" name="TextBox 13"/>
          <p:cNvSpPr txBox="1">
            <a:spLocks noChangeArrowheads="1"/>
          </p:cNvSpPr>
          <p:nvPr/>
        </p:nvSpPr>
        <p:spPr bwMode="auto">
          <a:xfrm>
            <a:off x="381000" y="5638800"/>
            <a:ext cx="1828800" cy="276225"/>
          </a:xfrm>
          <a:prstGeom prst="rect">
            <a:avLst/>
          </a:prstGeom>
          <a:noFill/>
          <a:ln w="9525">
            <a:noFill/>
            <a:miter lim="800000"/>
            <a:headEnd/>
            <a:tailEnd/>
          </a:ln>
        </p:spPr>
        <p:txBody>
          <a:bodyPr>
            <a:spAutoFit/>
          </a:bodyPr>
          <a:lstStyle/>
          <a:p>
            <a:r>
              <a:rPr lang="en-US" sz="1200" b="1" dirty="0" smtClean="0">
                <a:solidFill>
                  <a:srgbClr val="0070C0"/>
                </a:solidFill>
              </a:rPr>
              <a:t>Spray Glider </a:t>
            </a:r>
            <a:r>
              <a:rPr lang="en-US" sz="1200" b="1" dirty="0">
                <a:solidFill>
                  <a:srgbClr val="0070C0"/>
                </a:solidFill>
              </a:rPr>
              <a:t>- Scripps</a:t>
            </a:r>
            <a:endParaRPr lang="en-US" sz="1000" b="1" baseline="44000" dirty="0">
              <a:solidFill>
                <a:srgbClr val="0070C0"/>
              </a:solidFill>
            </a:endParaRPr>
          </a:p>
        </p:txBody>
      </p:sp>
      <p:sp>
        <p:nvSpPr>
          <p:cNvPr id="14"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15" name="Title 1"/>
          <p:cNvSpPr txBox="1">
            <a:spLocks/>
          </p:cNvSpPr>
          <p:nvPr/>
        </p:nvSpPr>
        <p:spPr bwMode="auto">
          <a:xfrm>
            <a:off x="304800" y="76200"/>
            <a:ext cx="8534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r>
              <a:rPr kumimoji="0" lang="en-US" sz="3200" b="1" i="0" u="none" strike="noStrike" kern="0" cap="none" spc="0" normalizeH="0" baseline="0" noProof="0" dirty="0" smtClean="0">
                <a:ln>
                  <a:noFill/>
                </a:ln>
                <a:solidFill>
                  <a:schemeClr val="tx1"/>
                </a:solidFill>
                <a:effectLst/>
                <a:uLnTx/>
                <a:uFillTx/>
                <a:latin typeface="AvantGarde Bk BT"/>
                <a:ea typeface="+mj-ea"/>
                <a:cs typeface="ＭＳ Ｐゴシック"/>
              </a:rPr>
              <a:t>Sub-Surface Monitoring </a:t>
            </a:r>
            <a:r>
              <a:rPr kumimoji="0" lang="en-US" sz="3200" b="1" i="0" u="none" strike="noStrike" kern="0" cap="none" spc="0" normalizeH="0" noProof="0" dirty="0" smtClean="0">
                <a:ln>
                  <a:noFill/>
                </a:ln>
                <a:solidFill>
                  <a:schemeClr val="tx1"/>
                </a:solidFill>
                <a:effectLst/>
                <a:uLnTx/>
                <a:uFillTx/>
                <a:latin typeface="AvantGarde Bk BT"/>
                <a:ea typeface="+mj-ea"/>
                <a:cs typeface="ＭＳ Ｐゴシック"/>
              </a:rPr>
              <a:t>for DWH Spill</a:t>
            </a:r>
            <a:endParaRPr kumimoji="0" lang="en-US" sz="3200" b="1" i="0" u="none" strike="noStrike" kern="0" cap="none" spc="0" normalizeH="0" baseline="0" noProof="0" dirty="0" smtClean="0">
              <a:ln>
                <a:noFill/>
              </a:ln>
              <a:solidFill>
                <a:schemeClr val="tx1"/>
              </a:solidFill>
              <a:effectLst/>
              <a:uLnTx/>
              <a:uFillTx/>
              <a:latin typeface="AvantGarde Bk BT"/>
              <a:ea typeface="+mj-ea"/>
              <a:cs typeface="ＭＳ Ｐゴシック"/>
            </a:endParaRPr>
          </a:p>
        </p:txBody>
      </p:sp>
      <p:sp>
        <p:nvSpPr>
          <p:cNvPr id="16" name="Rectangle 15"/>
          <p:cNvSpPr/>
          <p:nvPr/>
        </p:nvSpPr>
        <p:spPr>
          <a:xfrm>
            <a:off x="3962400" y="3657600"/>
            <a:ext cx="4038600" cy="304800"/>
          </a:xfrm>
          <a:prstGeom prst="rect">
            <a:avLst/>
          </a:prstGeom>
          <a:solidFill>
            <a:srgbClr val="F8FF93">
              <a:alpha val="55000"/>
            </a:srgbClr>
          </a:solidFill>
        </p:spPr>
        <p:txBody>
          <a:bodyPr wrap="square">
            <a:spAutoFit/>
          </a:bodyPr>
          <a:lstStyle/>
          <a:p>
            <a:pPr algn="ctr"/>
            <a:r>
              <a:rPr lang="en-US" sz="1400" dirty="0" smtClean="0"/>
              <a:t>http://rucool.marine.rutgers.edu/deepwater/</a:t>
            </a:r>
            <a:endParaRPr lang="en-US"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0"/>
            <a:ext cx="8382000" cy="633161"/>
          </a:xfrm>
        </p:spPr>
        <p:txBody>
          <a:bodyPr/>
          <a:lstStyle/>
          <a:p>
            <a:r>
              <a:rPr lang="en-US" dirty="0" smtClean="0">
                <a:solidFill>
                  <a:schemeClr val="bg1"/>
                </a:solidFill>
              </a:rPr>
              <a:t>–</a:t>
            </a:r>
            <a:endParaRPr lang="en-US" dirty="0">
              <a:solidFill>
                <a:schemeClr val="bg1"/>
              </a:solidFill>
            </a:endParaRPr>
          </a:p>
        </p:txBody>
      </p:sp>
      <p:pic>
        <p:nvPicPr>
          <p:cNvPr id="58370" name="Picture 2"/>
          <p:cNvPicPr>
            <a:picLocks noChangeAspect="1" noChangeArrowheads="1"/>
          </p:cNvPicPr>
          <p:nvPr/>
        </p:nvPicPr>
        <p:blipFill>
          <a:blip r:embed="rId3" cstate="print"/>
          <a:srcRect t="13281" r="2500" b="4688"/>
          <a:stretch>
            <a:fillRect/>
          </a:stretch>
        </p:blipFill>
        <p:spPr bwMode="auto">
          <a:xfrm>
            <a:off x="457200" y="685800"/>
            <a:ext cx="8153400" cy="5487866"/>
          </a:xfrm>
          <a:prstGeom prst="rect">
            <a:avLst/>
          </a:prstGeom>
          <a:noFill/>
          <a:ln w="9525">
            <a:solidFill>
              <a:schemeClr val="bg2"/>
            </a:solidFill>
            <a:miter lim="800000"/>
            <a:headEnd/>
            <a:tailEnd/>
          </a:ln>
        </p:spPr>
      </p:pic>
      <p:sp>
        <p:nvSpPr>
          <p:cNvPr id="8" name="Title 1"/>
          <p:cNvSpPr txBox="1">
            <a:spLocks/>
          </p:cNvSpPr>
          <p:nvPr/>
        </p:nvSpPr>
        <p:spPr bwMode="auto">
          <a:xfrm>
            <a:off x="304800" y="76200"/>
            <a:ext cx="8534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r>
              <a:rPr kumimoji="0" lang="en-US" sz="3200" b="1" i="0" u="none" strike="noStrike" kern="0" cap="none" spc="0" normalizeH="0" baseline="0" noProof="0" dirty="0" smtClean="0">
                <a:ln>
                  <a:noFill/>
                </a:ln>
                <a:solidFill>
                  <a:schemeClr val="tx1"/>
                </a:solidFill>
                <a:effectLst/>
                <a:uLnTx/>
                <a:uFillTx/>
                <a:latin typeface="AvantGarde Bk BT"/>
                <a:ea typeface="+mj-ea"/>
                <a:cs typeface="ＭＳ Ｐゴシック"/>
              </a:rPr>
              <a:t>Sub-Surface Monitoring </a:t>
            </a:r>
            <a:r>
              <a:rPr kumimoji="0" lang="en-US" sz="3200" b="1" i="0" u="none" strike="noStrike" kern="0" cap="none" spc="0" normalizeH="0" noProof="0" dirty="0" smtClean="0">
                <a:ln>
                  <a:noFill/>
                </a:ln>
                <a:solidFill>
                  <a:schemeClr val="tx1"/>
                </a:solidFill>
                <a:effectLst/>
                <a:uLnTx/>
                <a:uFillTx/>
                <a:latin typeface="AvantGarde Bk BT"/>
                <a:ea typeface="+mj-ea"/>
                <a:cs typeface="ＭＳ Ｐゴシック"/>
              </a:rPr>
              <a:t>for DWH Spill</a:t>
            </a:r>
            <a:endParaRPr kumimoji="0" lang="en-US" sz="3200" b="1" i="0" u="none" strike="noStrike" kern="0" cap="none" spc="0" normalizeH="0" baseline="0" noProof="0" dirty="0" smtClean="0">
              <a:ln>
                <a:noFill/>
              </a:ln>
              <a:solidFill>
                <a:schemeClr val="tx1"/>
              </a:solidFill>
              <a:effectLst/>
              <a:uLnTx/>
              <a:uFillTx/>
              <a:latin typeface="AvantGarde Bk BT"/>
              <a:ea typeface="+mj-ea"/>
              <a:cs typeface="ＭＳ Ｐゴシック"/>
            </a:endParaRPr>
          </a:p>
        </p:txBody>
      </p:sp>
      <p:sp>
        <p:nvSpPr>
          <p:cNvPr id="9" name="Rectangle 8"/>
          <p:cNvSpPr/>
          <p:nvPr/>
        </p:nvSpPr>
        <p:spPr>
          <a:xfrm>
            <a:off x="838200" y="762000"/>
            <a:ext cx="4191000" cy="584775"/>
          </a:xfrm>
          <a:prstGeom prst="rect">
            <a:avLst/>
          </a:prstGeom>
          <a:solidFill>
            <a:srgbClr val="FFFF66"/>
          </a:solidFill>
        </p:spPr>
        <p:txBody>
          <a:bodyPr wrap="square">
            <a:spAutoFit/>
          </a:bodyPr>
          <a:lstStyle/>
          <a:p>
            <a:pPr algn="ctr"/>
            <a:r>
              <a:rPr lang="en-US" sz="1600" dirty="0" smtClean="0"/>
              <a:t>Over 40,000 observations acquired over 4+ months of DWH spill response.</a:t>
            </a:r>
          </a:p>
        </p:txBody>
      </p:sp>
      <p:sp>
        <p:nvSpPr>
          <p:cNvPr id="10"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7</a:t>
            </a:fld>
            <a:endParaRPr lang="en-US" dirty="0" smtClean="0">
              <a:solidFill>
                <a:schemeClr val="bg1"/>
              </a:solidFill>
            </a:endParaRPr>
          </a:p>
        </p:txBody>
      </p:sp>
      <p:sp>
        <p:nvSpPr>
          <p:cNvPr id="11"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12" name="Rectangle 11"/>
          <p:cNvSpPr/>
          <p:nvPr/>
        </p:nvSpPr>
        <p:spPr>
          <a:xfrm>
            <a:off x="533400" y="5791200"/>
            <a:ext cx="4876800" cy="276999"/>
          </a:xfrm>
          <a:prstGeom prst="rect">
            <a:avLst/>
          </a:prstGeom>
        </p:spPr>
        <p:txBody>
          <a:bodyPr wrap="square">
            <a:spAutoFit/>
          </a:bodyPr>
          <a:lstStyle/>
          <a:p>
            <a:pPr algn="ctr"/>
            <a:r>
              <a:rPr lang="en-US" sz="1200" dirty="0" smtClean="0"/>
              <a:t>http://www.nodc.noaa.gov/General/DeepwaterHorizon/support.html</a:t>
            </a:r>
            <a:endParaRPr lang="en-US" sz="12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8600" y="0"/>
            <a:ext cx="8686800" cy="762000"/>
          </a:xfrm>
        </p:spPr>
        <p:txBody>
          <a:bodyPr/>
          <a:lstStyle/>
          <a:p>
            <a:pPr eaLnBrk="1" hangingPunct="1"/>
            <a:r>
              <a:rPr lang="en-US" b="1" dirty="0" smtClean="0"/>
              <a:t>Typical Glider Operations</a:t>
            </a:r>
          </a:p>
        </p:txBody>
      </p:sp>
      <p:sp>
        <p:nvSpPr>
          <p:cNvPr id="4099" name="Rectangle 3"/>
          <p:cNvSpPr>
            <a:spLocks noGrp="1" noChangeArrowheads="1"/>
          </p:cNvSpPr>
          <p:nvPr>
            <p:ph idx="1"/>
          </p:nvPr>
        </p:nvSpPr>
        <p:spPr>
          <a:xfrm>
            <a:off x="228600" y="1066800"/>
            <a:ext cx="5486400" cy="2590800"/>
          </a:xfrm>
        </p:spPr>
        <p:txBody>
          <a:bodyPr/>
          <a:lstStyle/>
          <a:p>
            <a:pPr eaLnBrk="1" hangingPunct="1">
              <a:spcAft>
                <a:spcPts val="1200"/>
              </a:spcAft>
            </a:pPr>
            <a:r>
              <a:rPr lang="en-US" sz="2000" dirty="0" smtClean="0"/>
              <a:t>Continuously monitors coastal velocity, temperature, salinity, and phytoplankton</a:t>
            </a:r>
          </a:p>
          <a:p>
            <a:pPr eaLnBrk="1" hangingPunct="1">
              <a:spcAft>
                <a:spcPts val="1200"/>
              </a:spcAft>
            </a:pPr>
            <a:r>
              <a:rPr lang="en-US" sz="2000" dirty="0" smtClean="0"/>
              <a:t>SCCOOS gliders are able to profile from the </a:t>
            </a:r>
            <a:br>
              <a:rPr lang="en-US" sz="2000" dirty="0" smtClean="0"/>
            </a:br>
            <a:r>
              <a:rPr lang="en-US" sz="2000" dirty="0" smtClean="0"/>
              <a:t>surface to 500m and back in 3 hours, while </a:t>
            </a:r>
            <a:br>
              <a:rPr lang="en-US" sz="2000" dirty="0" smtClean="0"/>
            </a:br>
            <a:r>
              <a:rPr lang="en-US" sz="2000" dirty="0" smtClean="0"/>
              <a:t>moving horizontally 3 km</a:t>
            </a:r>
          </a:p>
          <a:p>
            <a:pPr eaLnBrk="1" hangingPunct="1">
              <a:spcAft>
                <a:spcPts val="1200"/>
              </a:spcAft>
            </a:pPr>
            <a:r>
              <a:rPr lang="en-US" sz="2000" dirty="0" smtClean="0"/>
              <a:t>Macro-, meso-, and micro-scale features can be resolved by the glider continuously</a:t>
            </a:r>
          </a:p>
        </p:txBody>
      </p:sp>
      <p:pic>
        <p:nvPicPr>
          <p:cNvPr id="58372" name="Picture 4" descr="glider-tracks"/>
          <p:cNvPicPr>
            <a:picLocks noChangeAspect="1" noChangeArrowheads="1"/>
          </p:cNvPicPr>
          <p:nvPr/>
        </p:nvPicPr>
        <p:blipFill>
          <a:blip r:embed="rId3" cstate="print"/>
          <a:srcRect/>
          <a:stretch>
            <a:fillRect/>
          </a:stretch>
        </p:blipFill>
        <p:spPr bwMode="auto">
          <a:xfrm>
            <a:off x="5715000" y="1157288"/>
            <a:ext cx="3276600" cy="2424112"/>
          </a:xfrm>
          <a:prstGeom prst="rect">
            <a:avLst/>
          </a:prstGeom>
          <a:noFill/>
          <a:effectLst>
            <a:outerShdw dist="35921" dir="2700000" algn="ctr" rotWithShape="0">
              <a:srgbClr val="808080"/>
            </a:outerShdw>
          </a:effectLst>
        </p:spPr>
      </p:pic>
      <p:pic>
        <p:nvPicPr>
          <p:cNvPr id="58373" name="Picture 5" descr="graph1"/>
          <p:cNvPicPr>
            <a:picLocks noChangeAspect="1" noChangeArrowheads="1"/>
          </p:cNvPicPr>
          <p:nvPr/>
        </p:nvPicPr>
        <p:blipFill>
          <a:blip r:embed="rId4" cstate="print"/>
          <a:srcRect/>
          <a:stretch>
            <a:fillRect/>
          </a:stretch>
        </p:blipFill>
        <p:spPr bwMode="auto">
          <a:xfrm>
            <a:off x="304800" y="4038600"/>
            <a:ext cx="2641600" cy="1992313"/>
          </a:xfrm>
          <a:prstGeom prst="rect">
            <a:avLst/>
          </a:prstGeom>
          <a:noFill/>
          <a:effectLst>
            <a:outerShdw dist="35921" dir="2700000" algn="ctr" rotWithShape="0">
              <a:srgbClr val="808080"/>
            </a:outerShdw>
          </a:effectLst>
        </p:spPr>
      </p:pic>
      <p:pic>
        <p:nvPicPr>
          <p:cNvPr id="58374" name="Picture 6" descr="graph2"/>
          <p:cNvPicPr>
            <a:picLocks noChangeAspect="1" noChangeArrowheads="1"/>
          </p:cNvPicPr>
          <p:nvPr/>
        </p:nvPicPr>
        <p:blipFill>
          <a:blip r:embed="rId5" cstate="print"/>
          <a:srcRect/>
          <a:stretch>
            <a:fillRect/>
          </a:stretch>
        </p:blipFill>
        <p:spPr bwMode="auto">
          <a:xfrm>
            <a:off x="3248025" y="4038600"/>
            <a:ext cx="2647950" cy="1992313"/>
          </a:xfrm>
          <a:prstGeom prst="rect">
            <a:avLst/>
          </a:prstGeom>
          <a:noFill/>
          <a:effectLst>
            <a:outerShdw dist="35921" dir="2700000" algn="ctr" rotWithShape="0">
              <a:srgbClr val="808080"/>
            </a:outerShdw>
          </a:effectLst>
        </p:spPr>
      </p:pic>
      <p:pic>
        <p:nvPicPr>
          <p:cNvPr id="58375" name="Picture 7" descr="graph3"/>
          <p:cNvPicPr>
            <a:picLocks noChangeAspect="1" noChangeArrowheads="1"/>
          </p:cNvPicPr>
          <p:nvPr/>
        </p:nvPicPr>
        <p:blipFill>
          <a:blip r:embed="rId6" cstate="print"/>
          <a:srcRect/>
          <a:stretch>
            <a:fillRect/>
          </a:stretch>
        </p:blipFill>
        <p:spPr bwMode="auto">
          <a:xfrm>
            <a:off x="6191250" y="4038600"/>
            <a:ext cx="2647950" cy="1992313"/>
          </a:xfrm>
          <a:prstGeom prst="rect">
            <a:avLst/>
          </a:prstGeom>
          <a:noFill/>
          <a:effectLst>
            <a:outerShdw dist="35921" dir="2700000" algn="ctr" rotWithShape="0">
              <a:srgbClr val="808080"/>
            </a:outerShdw>
          </a:effectLst>
        </p:spPr>
      </p:pic>
      <p:sp>
        <p:nvSpPr>
          <p:cNvPr id="9"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8</a:t>
            </a:fld>
            <a:endParaRPr lang="en-US" dirty="0" smtClean="0">
              <a:solidFill>
                <a:schemeClr val="bg1"/>
              </a:solidFill>
            </a:endParaRPr>
          </a:p>
        </p:txBody>
      </p:sp>
      <p:sp>
        <p:nvSpPr>
          <p:cNvPr id="10"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11" name="TextBox 10"/>
          <p:cNvSpPr txBox="1"/>
          <p:nvPr/>
        </p:nvSpPr>
        <p:spPr>
          <a:xfrm>
            <a:off x="6934200" y="3657600"/>
            <a:ext cx="962774" cy="307777"/>
          </a:xfrm>
          <a:prstGeom prst="rect">
            <a:avLst/>
          </a:prstGeom>
          <a:noFill/>
        </p:spPr>
        <p:txBody>
          <a:bodyPr wrap="none" rtlCol="0">
            <a:spAutoFit/>
          </a:bodyPr>
          <a:lstStyle/>
          <a:p>
            <a:pPr algn="ctr"/>
            <a:r>
              <a:rPr lang="en-US" sz="1400" dirty="0" smtClean="0"/>
              <a:t>SCCOOS</a:t>
            </a:r>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cIOOS_glider_model.jpg"/>
          <p:cNvPicPr>
            <a:picLocks noChangeAspect="1"/>
          </p:cNvPicPr>
          <p:nvPr/>
        </p:nvPicPr>
        <p:blipFill>
          <a:blip r:embed="rId3" cstate="print"/>
          <a:stretch>
            <a:fillRect/>
          </a:stretch>
        </p:blipFill>
        <p:spPr>
          <a:xfrm>
            <a:off x="502048" y="914400"/>
            <a:ext cx="8184752" cy="5178972"/>
          </a:xfrm>
          <a:prstGeom prst="rect">
            <a:avLst/>
          </a:prstGeom>
        </p:spPr>
      </p:pic>
      <p:sp>
        <p:nvSpPr>
          <p:cNvPr id="3" name="Title 2"/>
          <p:cNvSpPr>
            <a:spLocks noGrp="1"/>
          </p:cNvSpPr>
          <p:nvPr>
            <p:ph type="title"/>
          </p:nvPr>
        </p:nvSpPr>
        <p:spPr/>
        <p:txBody>
          <a:bodyPr/>
          <a:lstStyle/>
          <a:p>
            <a:r>
              <a:rPr lang="en-US" sz="3200" b="1" dirty="0" smtClean="0"/>
              <a:t>Impact of Glider Data on Models</a:t>
            </a:r>
            <a:endParaRPr lang="en-US" sz="3200" b="1" dirty="0"/>
          </a:p>
        </p:txBody>
      </p:sp>
      <p:sp>
        <p:nvSpPr>
          <p:cNvPr id="6" name="Slide Number Placeholder 5"/>
          <p:cNvSpPr>
            <a:spLocks noGrp="1"/>
          </p:cNvSpPr>
          <p:nvPr>
            <p:ph type="sldNum" sz="quarter" idx="12"/>
          </p:nvPr>
        </p:nvSpPr>
        <p:spPr>
          <a:xfrm>
            <a:off x="8458200" y="6324600"/>
            <a:ext cx="609600" cy="457200"/>
          </a:xfrm>
          <a:noFill/>
        </p:spPr>
        <p:txBody>
          <a:bodyPr/>
          <a:lstStyle/>
          <a:p>
            <a:fld id="{FD446044-B002-49BA-B5C0-2BB1938D33A0}" type="slidenum">
              <a:rPr lang="en-US" smtClean="0">
                <a:solidFill>
                  <a:schemeClr val="bg1"/>
                </a:solidFill>
              </a:rPr>
              <a:pPr/>
              <a:t>9</a:t>
            </a:fld>
            <a:endParaRPr lang="en-US" dirty="0" smtClean="0">
              <a:solidFill>
                <a:schemeClr val="bg1"/>
              </a:solidFill>
            </a:endParaRPr>
          </a:p>
        </p:txBody>
      </p:sp>
      <p:sp>
        <p:nvSpPr>
          <p:cNvPr id="7" name="Slide Number Placeholder 5"/>
          <p:cNvSpPr txBox="1">
            <a:spLocks/>
          </p:cNvSpPr>
          <p:nvPr/>
        </p:nvSpPr>
        <p:spPr bwMode="auto">
          <a:xfrm>
            <a:off x="5562600" y="6324600"/>
            <a:ext cx="3048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rPr>
              <a:t>NOAA-NWS Technology</a:t>
            </a:r>
            <a:r>
              <a:rPr kumimoji="0" lang="en-US" sz="1400" b="0" i="0" u="none" strike="noStrike" kern="1200" cap="none" spc="0" normalizeH="0" noProof="0" dirty="0" smtClean="0">
                <a:ln>
                  <a:noFill/>
                </a:ln>
                <a:solidFill>
                  <a:schemeClr val="bg1"/>
                </a:solidFill>
                <a:effectLst/>
                <a:uLnTx/>
                <a:uFillTx/>
                <a:latin typeface="Arial" pitchFamily="34" charset="0"/>
                <a:ea typeface="ＭＳ Ｐゴシック"/>
                <a:cs typeface="ＭＳ Ｐゴシック"/>
              </a:rPr>
              <a:t> Summit</a:t>
            </a:r>
            <a:endParaRPr kumimoji="0" lang="en-US" sz="1400" b="0" i="0" u="none" strike="noStrike" kern="1200" cap="none" spc="0" normalizeH="0" baseline="0" noProof="0" dirty="0" smtClean="0">
              <a:ln>
                <a:noFill/>
              </a:ln>
              <a:solidFill>
                <a:schemeClr val="bg1"/>
              </a:solidFill>
              <a:effectLst/>
              <a:uLnTx/>
              <a:uFillTx/>
              <a:latin typeface="Arial" pitchFamily="34" charset="0"/>
              <a:ea typeface="ＭＳ Ｐゴシック"/>
              <a:cs typeface="ＭＳ Ｐゴシック"/>
            </a:endParaRPr>
          </a:p>
        </p:txBody>
      </p:sp>
      <p:sp>
        <p:nvSpPr>
          <p:cNvPr id="8" name="TextBox 7"/>
          <p:cNvSpPr txBox="1"/>
          <p:nvPr/>
        </p:nvSpPr>
        <p:spPr>
          <a:xfrm>
            <a:off x="7056933" y="5940623"/>
            <a:ext cx="2087067" cy="307777"/>
          </a:xfrm>
          <a:prstGeom prst="rect">
            <a:avLst/>
          </a:prstGeom>
          <a:noFill/>
        </p:spPr>
        <p:txBody>
          <a:bodyPr wrap="none" rtlCol="0">
            <a:spAutoFit/>
          </a:bodyPr>
          <a:lstStyle/>
          <a:p>
            <a:pPr algn="ctr"/>
            <a:r>
              <a:rPr lang="en-US" sz="1400" dirty="0" smtClean="0"/>
              <a:t>Brian Powell, PACIOOS</a:t>
            </a:r>
            <a:endParaRPr lang="en-US" sz="1400" dirty="0"/>
          </a:p>
        </p:txBody>
      </p:sp>
      <p:sp>
        <p:nvSpPr>
          <p:cNvPr id="9" name="Rectangle 8"/>
          <p:cNvSpPr/>
          <p:nvPr/>
        </p:nvSpPr>
        <p:spPr>
          <a:xfrm>
            <a:off x="1828800" y="1905000"/>
            <a:ext cx="4114800" cy="2215991"/>
          </a:xfrm>
          <a:prstGeom prst="rect">
            <a:avLst/>
          </a:prstGeom>
        </p:spPr>
        <p:txBody>
          <a:bodyPr wrap="square">
            <a:spAutoFit/>
          </a:bodyPr>
          <a:lstStyle/>
          <a:p>
            <a:pPr>
              <a:spcAft>
                <a:spcPts val="600"/>
              </a:spcAft>
              <a:buFont typeface="Arial"/>
              <a:buChar char="•"/>
            </a:pPr>
            <a:r>
              <a:rPr lang="en-US" sz="1600" dirty="0" smtClean="0"/>
              <a:t> The bars show the percentage of the correction to the original model estimate comes from different data source</a:t>
            </a:r>
          </a:p>
          <a:p>
            <a:pPr>
              <a:spcAft>
                <a:spcPts val="600"/>
              </a:spcAft>
              <a:buFont typeface="Arial"/>
              <a:buChar char="•"/>
            </a:pPr>
            <a:r>
              <a:rPr lang="en-US" sz="1600" dirty="0" smtClean="0"/>
              <a:t> SST (the white areas) contributes the most as they consistent of thousands of observations over the entire domain</a:t>
            </a:r>
          </a:p>
          <a:p>
            <a:pPr>
              <a:spcAft>
                <a:spcPts val="600"/>
              </a:spcAft>
              <a:buFont typeface="Arial"/>
              <a:buChar char="•"/>
            </a:pPr>
            <a:r>
              <a:rPr lang="en-US" sz="1600" dirty="0" smtClean="0"/>
              <a:t> When a glider is operating it is the largest contributor next to SST </a:t>
            </a:r>
            <a:endParaRPr lang="en-US"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ioos_white_2010</Template>
  <TotalTime>3821</TotalTime>
  <Words>2075</Words>
  <Application>Microsoft Office PowerPoint</Application>
  <PresentationFormat>On-screen Show (4:3)</PresentationFormat>
  <Paragraphs>399</Paragraphs>
  <Slides>30</Slides>
  <Notes>20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33" baseType="lpstr">
      <vt:lpstr>ioos_white_2010</vt:lpstr>
      <vt:lpstr>Office Theme</vt:lpstr>
      <vt:lpstr>Document</vt:lpstr>
      <vt:lpstr>Slide 1</vt:lpstr>
      <vt:lpstr>Slide 2</vt:lpstr>
      <vt:lpstr>Slide 3</vt:lpstr>
      <vt:lpstr> Overview: Glider Communications</vt:lpstr>
      <vt:lpstr>Gliders Provide Decision Support</vt:lpstr>
      <vt:lpstr>Slide 6</vt:lpstr>
      <vt:lpstr>–</vt:lpstr>
      <vt:lpstr>Typical Glider Operations</vt:lpstr>
      <vt:lpstr>Impact of Glider Data on Models</vt:lpstr>
      <vt:lpstr>Model Calibration/Validation</vt:lpstr>
      <vt:lpstr>Slide 11</vt:lpstr>
      <vt:lpstr>Time Series of Glider Profiles &amp;  Global &amp; Regional NCOM Forecasts of Temperature, Salinity, Potential Density</vt:lpstr>
      <vt:lpstr>2010 UAF Arctic Glider Missions </vt:lpstr>
      <vt:lpstr>Slide 14</vt:lpstr>
      <vt:lpstr>Slide 15</vt:lpstr>
      <vt:lpstr>Slide 16</vt:lpstr>
      <vt:lpstr>Wave Glider Basics</vt:lpstr>
      <vt:lpstr>Slide 18</vt:lpstr>
      <vt:lpstr>Slide 19</vt:lpstr>
      <vt:lpstr>Slide 20</vt:lpstr>
      <vt:lpstr>Slide 21</vt:lpstr>
      <vt:lpstr>Slide 22</vt:lpstr>
      <vt:lpstr>Slide 23</vt:lpstr>
      <vt:lpstr>Slide 24</vt:lpstr>
      <vt:lpstr>US IOOS Partner Glider Fleet</vt:lpstr>
      <vt:lpstr>Slide 26</vt:lpstr>
      <vt:lpstr>Slide 27</vt:lpstr>
      <vt:lpstr>Slide 28</vt:lpstr>
      <vt:lpstr>Test Missions</vt:lpstr>
      <vt:lpstr> An Innovative Observational Network for Critical Arctic Gateways – Autonomous Gliders </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deanna.eastman</dc:creator>
  <cp:lastModifiedBy>Sam.Walker</cp:lastModifiedBy>
  <cp:revision>405</cp:revision>
  <dcterms:created xsi:type="dcterms:W3CDTF">2010-11-03T07:04:06Z</dcterms:created>
  <dcterms:modified xsi:type="dcterms:W3CDTF">2010-11-03T12:06:47Z</dcterms:modified>
</cp:coreProperties>
</file>